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7" r:id="rId2"/>
    <p:sldId id="306" r:id="rId3"/>
    <p:sldId id="278" r:id="rId4"/>
    <p:sldId id="260" r:id="rId5"/>
    <p:sldId id="307" r:id="rId6"/>
    <p:sldId id="308" r:id="rId7"/>
    <p:sldId id="265" r:id="rId8"/>
    <p:sldId id="281" r:id="rId9"/>
    <p:sldId id="309" r:id="rId10"/>
    <p:sldId id="282" r:id="rId11"/>
    <p:sldId id="310" r:id="rId12"/>
    <p:sldId id="311" r:id="rId13"/>
    <p:sldId id="312" r:id="rId14"/>
    <p:sldId id="313" r:id="rId15"/>
    <p:sldId id="314" r:id="rId16"/>
    <p:sldId id="293" r:id="rId17"/>
    <p:sldId id="295" r:id="rId18"/>
    <p:sldId id="283" r:id="rId19"/>
    <p:sldId id="284" r:id="rId20"/>
    <p:sldId id="285" r:id="rId21"/>
    <p:sldId id="286" r:id="rId22"/>
    <p:sldId id="267" r:id="rId23"/>
    <p:sldId id="269" r:id="rId24"/>
    <p:sldId id="259" r:id="rId25"/>
    <p:sldId id="261" r:id="rId26"/>
    <p:sldId id="264" r:id="rId27"/>
    <p:sldId id="271" r:id="rId28"/>
    <p:sldId id="272" r:id="rId29"/>
    <p:sldId id="262" r:id="rId30"/>
    <p:sldId id="315" r:id="rId31"/>
    <p:sldId id="263" r:id="rId32"/>
    <p:sldId id="273" r:id="rId33"/>
    <p:sldId id="280" r:id="rId34"/>
    <p:sldId id="287" r:id="rId35"/>
    <p:sldId id="274" r:id="rId36"/>
    <p:sldId id="296" r:id="rId37"/>
    <p:sldId id="297" r:id="rId38"/>
    <p:sldId id="298" r:id="rId39"/>
    <p:sldId id="300" r:id="rId40"/>
    <p:sldId id="299" r:id="rId41"/>
    <p:sldId id="301" r:id="rId42"/>
    <p:sldId id="290" r:id="rId43"/>
    <p:sldId id="276" r:id="rId44"/>
    <p:sldId id="302" r:id="rId45"/>
    <p:sldId id="291" r:id="rId46"/>
    <p:sldId id="292" r:id="rId47"/>
    <p:sldId id="303" r:id="rId48"/>
    <p:sldId id="304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FF"/>
    <a:srgbClr val="006600"/>
    <a:srgbClr val="0000FF"/>
    <a:srgbClr val="CC9900"/>
    <a:srgbClr val="0000CC"/>
    <a:srgbClr val="003399"/>
    <a:srgbClr val="660033"/>
    <a:srgbClr val="0033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125F4-77A7-448F-A64A-CB2E6ABF4DB5}" type="datetimeFigureOut">
              <a:rPr lang="pl-PL" smtClean="0"/>
              <a:t>2019-09-19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A8133-A654-4ABA-BE7C-23F76A71A2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8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AE61-FA77-4C20-BBC3-636D6373638D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88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85E1-FA38-4092-95BC-60AC57C6E1BA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86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067B-DAA7-4686-8391-3A12879E4114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92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DD5-A40F-4323-8374-DBBE8C4866BC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23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09A1C-4356-49E3-BC58-7F59D8683AE1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33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6619-BFED-4D04-AFA4-79F31992BFBA}" type="datetime1">
              <a:rPr lang="pl-PL" smtClean="0"/>
              <a:t>2019-09-19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9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69AF-076F-4D25-B62C-C7AD9922AAFF}" type="datetime1">
              <a:rPr lang="pl-PL" smtClean="0"/>
              <a:t>2019-09-19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80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2868-E2D9-48E3-8B48-5CA57F2D712C}" type="datetime1">
              <a:rPr lang="pl-PL" smtClean="0"/>
              <a:t>2019-09-19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61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523A-1819-4A41-AEC5-9CCFD16565EF}" type="datetime1">
              <a:rPr lang="pl-PL" smtClean="0"/>
              <a:t>2019-09-19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94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4F879-1DCE-4E9E-92A8-6F58142D16B8}" type="datetime1">
              <a:rPr lang="pl-PL" smtClean="0"/>
              <a:t>2019-09-19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40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0CD9-D7FE-43F7-BB99-D05CE7A28E7F}" type="datetime1">
              <a:rPr lang="pl-PL" smtClean="0"/>
              <a:t>2019-09-19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08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97B-6C31-495E-B418-DFB286949C32}" type="datetime1">
              <a:rPr lang="pl-PL" smtClean="0"/>
              <a:t>2019-09-19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C530-EBFA-4141-B49A-5E70EFF06B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82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Sterownik_PLC" TargetMode="External"/><Relationship Id="rId3" Type="http://schemas.openxmlformats.org/officeDocument/2006/relationships/hyperlink" Target="https://pl.wikipedia.org/wiki/Zarz%C4%85dzanie_%C5%82a%C5%84cuchem_dostaw" TargetMode="External"/><Relationship Id="rId7" Type="http://schemas.openxmlformats.org/officeDocument/2006/relationships/hyperlink" Target="https://pl.wikipedia.org/wiki/Panel_sterowniczy" TargetMode="External"/><Relationship Id="rId2" Type="http://schemas.openxmlformats.org/officeDocument/2006/relationships/hyperlink" Target="https://pl.wikipedia.org/wiki/Planowanie_zasob%C3%B3w_przedsi%C4%99biorstw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SCADA" TargetMode="External"/><Relationship Id="rId5" Type="http://schemas.openxmlformats.org/officeDocument/2006/relationships/hyperlink" Target="https://pl.wikipedia.org/wiki/Manufacturing_Execution_System" TargetMode="External"/><Relationship Id="rId4" Type="http://schemas.openxmlformats.org/officeDocument/2006/relationships/hyperlink" Target="https://pl.wikipedia.org/w/index.php?title=Zarz%C4%85dzanie_cyklem_%C5%BCycia_produktu&amp;action=edit&amp;redlink=1" TargetMode="External"/><Relationship Id="rId9" Type="http://schemas.openxmlformats.org/officeDocument/2006/relationships/hyperlink" Target="https://pl.wikipedia.org/wiki/Rozproszony_system_sterowani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435545" y="1772816"/>
            <a:ext cx="8229600" cy="1368152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400" b="1" dirty="0" smtClean="0"/>
          </a:p>
          <a:p>
            <a:r>
              <a:rPr lang="pl-PL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Integracja </a:t>
            </a:r>
            <a:r>
              <a:rPr lang="pl-PL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systemów bezpieczeństwa </a:t>
            </a:r>
            <a:r>
              <a:rPr lang="pl-PL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w </a:t>
            </a:r>
            <a:r>
              <a:rPr lang="pl-PL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budynkach wysokich i </a:t>
            </a:r>
            <a:r>
              <a:rPr lang="pl-PL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wysokościowych – wpływ na ochronę przeciwpożarową obiektu  </a:t>
            </a:r>
            <a:endParaRPr lang="pl-PL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 txBox="1">
            <a:spLocks/>
          </p:cNvSpPr>
          <p:nvPr/>
        </p:nvSpPr>
        <p:spPr>
          <a:xfrm>
            <a:off x="393269" y="3573016"/>
            <a:ext cx="3970784" cy="27363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7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Rzeczoznawca ds. Zabezpieczeń Przeciwpożarowych</a:t>
            </a:r>
          </a:p>
          <a:p>
            <a:pPr marL="0" indent="0">
              <a:buNone/>
            </a:pPr>
            <a:r>
              <a:rPr lang="pl-PL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Rzeczoznawca Stowarzyszenia Inżynierów i Techników Pożarnictwa</a:t>
            </a:r>
          </a:p>
          <a:p>
            <a:pPr marL="0" indent="0">
              <a:buNone/>
            </a:pP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Członek  Stowarzyszenia Inżynierów i Techników Pożarnictwa, Członek Stowarzyszenia Inżynierów Bezpieczeństwa Pożarowego (SFPE - The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Engineers</a:t>
            </a:r>
            <a:r>
              <a:rPr lang="pl-PL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Oddział Polska)</a:t>
            </a:r>
            <a:r>
              <a:rPr lang="pl-PL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l-PL" sz="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Biegły Sądowy z Zakresu Pożarnictwa </a:t>
            </a:r>
          </a:p>
          <a:p>
            <a:endParaRPr lang="pl-PL" sz="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Wykładowca Politechniki Świętokrzyskiej w Kielcach</a:t>
            </a:r>
            <a:endParaRPr lang="pl-PL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r>
              <a:rPr lang="pl-PL" sz="12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ryg w st. </a:t>
            </a:r>
            <a:r>
              <a:rPr lang="pl-PL" sz="12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spocz</a:t>
            </a:r>
            <a:r>
              <a:rPr lang="pl-PL" sz="12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mgr inż. Ryszard Stępkowski</a:t>
            </a:r>
          </a:p>
          <a:p>
            <a:pPr marL="0" indent="0">
              <a:buNone/>
            </a:pPr>
            <a:r>
              <a:rPr lang="pl-PL" sz="1500" i="1" u="sng" spc="-100" dirty="0" smtClean="0">
                <a:solidFill>
                  <a:srgbClr val="0000FF"/>
                </a:solidFill>
                <a:latin typeface="Arial Black"/>
                <a:ea typeface="Times New Roman"/>
                <a:cs typeface="Times New Roman"/>
              </a:rPr>
              <a:t>Ex</a:t>
            </a:r>
            <a:r>
              <a:rPr lang="pl-PL" sz="1500" i="1" spc="-100" dirty="0" smtClean="0">
                <a:solidFill>
                  <a:srgbClr val="0000FF"/>
                </a:solidFill>
                <a:latin typeface="Arial Black"/>
                <a:ea typeface="Times New Roman"/>
                <a:cs typeface="Times New Roman"/>
              </a:rPr>
              <a:t>p</a:t>
            </a:r>
            <a:r>
              <a:rPr lang="pl-PL" sz="1500" i="1" u="sng" spc="-100" dirty="0" smtClean="0">
                <a:solidFill>
                  <a:srgbClr val="0000FF"/>
                </a:solidFill>
                <a:latin typeface="Arial Black"/>
                <a:ea typeface="Times New Roman"/>
                <a:cs typeface="Times New Roman"/>
              </a:rPr>
              <a:t>Ert </a:t>
            </a:r>
            <a:r>
              <a:rPr lang="pl-PL" sz="1500" i="1" spc="-100" dirty="0" smtClean="0">
                <a:solidFill>
                  <a:srgbClr val="0000FF"/>
                </a:solidFill>
                <a:latin typeface="Arial Black"/>
                <a:ea typeface="Times New Roman"/>
                <a:cs typeface="Times New Roman"/>
              </a:rPr>
              <a:t>  </a:t>
            </a:r>
            <a:r>
              <a:rPr lang="pl-PL" sz="1300" i="1" spc="-100" dirty="0" smtClean="0">
                <a:solidFill>
                  <a:srgbClr val="0000FF"/>
                </a:solidFill>
                <a:latin typeface="Arial Black"/>
                <a:ea typeface="Times New Roman"/>
                <a:cs typeface="Times New Roman"/>
              </a:rPr>
              <a:t>  </a:t>
            </a:r>
            <a:r>
              <a:rPr lang="pl-PL" sz="1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itchFamily="34" charset="0"/>
              </a:rPr>
              <a:t>Biuro Techniczne Ochrony Przeciwpożarowej</a:t>
            </a:r>
            <a:endParaRPr lang="pl-P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800" b="1" dirty="0" smtClean="0">
                <a:solidFill>
                  <a:srgbClr val="0000FF"/>
                </a:solidFill>
                <a:latin typeface="Arial Narrow"/>
                <a:ea typeface="Times New Roman"/>
                <a:cs typeface="Times New Roman"/>
              </a:rPr>
              <a:t>Rok założenia 1995 </a:t>
            </a:r>
            <a:r>
              <a:rPr lang="pl-PL" sz="500" b="1" dirty="0" smtClean="0">
                <a:solidFill>
                  <a:srgbClr val="0000FF"/>
                </a:solidFill>
                <a:latin typeface="Arial Narrow"/>
                <a:ea typeface="Times New Roman"/>
                <a:cs typeface="Times New Roman"/>
              </a:rPr>
              <a:t>   </a:t>
            </a:r>
            <a:r>
              <a:rPr lang="pl-PL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25-363 </a:t>
            </a:r>
            <a:r>
              <a:rPr lang="pl-PL" sz="11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Kielce, ul. Wesoła 51 lok. 614 VI p</a:t>
            </a:r>
          </a:p>
          <a:p>
            <a:pPr marL="0" indent="0">
              <a:buNone/>
            </a:pPr>
            <a:r>
              <a:rPr lang="pl-PL" sz="11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tel. 509-339-019; fax 41/34-70-144; </a:t>
            </a:r>
            <a:r>
              <a:rPr lang="pl-PL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expertpoz@op.pl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www.pozarnictwo.com.pl    </a:t>
            </a:r>
            <a:r>
              <a:rPr lang="en-US" sz="1100" b="1" dirty="0" smtClean="0"/>
              <a:t>      </a:t>
            </a:r>
            <a:r>
              <a:rPr lang="en-US" sz="1200" b="1" dirty="0" smtClean="0"/>
              <a:t>                                   </a:t>
            </a:r>
            <a:endParaRPr lang="pl-PL" sz="1200" dirty="0" smtClean="0"/>
          </a:p>
          <a:p>
            <a:endParaRPr lang="pl-PL" sz="12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pl-PL" sz="12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467543" y="188640"/>
            <a:ext cx="8197602" cy="136815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latin typeface="Arial Black" panose="020B0A04020102020204" pitchFamily="34" charset="0"/>
              </a:rPr>
              <a:t>XXVII Ogólnopolskie Warsztaty </a:t>
            </a:r>
            <a:r>
              <a:rPr lang="pl-PL" sz="2800" b="1" dirty="0" smtClean="0">
                <a:latin typeface="Arial Black" panose="020B0A04020102020204" pitchFamily="34" charset="0"/>
              </a:rPr>
              <a:t>Sygnalizacja </a:t>
            </a:r>
            <a:r>
              <a:rPr lang="pl-PL" sz="2800" b="1" dirty="0">
                <a:latin typeface="Arial Black" panose="020B0A04020102020204" pitchFamily="34" charset="0"/>
              </a:rPr>
              <a:t>i Automatyka Pożarowa SAP 2019</a:t>
            </a:r>
            <a:endParaRPr lang="pl-PL" sz="2800" dirty="0" smtClean="0"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499992" y="3575238"/>
            <a:ext cx="4320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r>
              <a:rPr lang="pl-PL" sz="2200" b="1" dirty="0" smtClean="0">
                <a:latin typeface="Arial Black" panose="020B0A04020102020204" pitchFamily="34" charset="0"/>
              </a:rPr>
              <a:t>ŁOCHÓW </a:t>
            </a:r>
            <a:r>
              <a:rPr lang="pl-PL" sz="2200" b="1" dirty="0" smtClean="0">
                <a:latin typeface="Arial Black" panose="020B0A04020102020204" pitchFamily="34" charset="0"/>
              </a:rPr>
              <a:t>wrzesień 2019r</a:t>
            </a:r>
            <a:r>
              <a:rPr lang="pl-PL" sz="2200" b="1" dirty="0" smtClean="0">
                <a:latin typeface="Arial Black" panose="020B0A04020102020204" pitchFamily="34" charset="0"/>
              </a:rPr>
              <a:t>.</a:t>
            </a:r>
            <a:endParaRPr lang="pl-PL" sz="2200" dirty="0"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22079"/>
            <a:ext cx="3024336" cy="12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>
                <a:solidFill>
                  <a:schemeClr val="bg1"/>
                </a:solidFill>
              </a:rPr>
              <a:t>1</a:t>
            </a:fld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9552" y="4509120"/>
            <a:ext cx="5616624" cy="1656184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BMS może zawierać kilka podsystemów jednak najczęściej są to 2 podsystemy:</a:t>
            </a:r>
          </a:p>
          <a:p>
            <a:r>
              <a:rPr lang="pl-PL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pl-PL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100" i="1" dirty="0">
                <a:latin typeface="Arial" panose="020B0604020202020204" pitchFamily="34" charset="0"/>
                <a:cs typeface="Arial" panose="020B0604020202020204" pitchFamily="34" charset="0"/>
              </a:rPr>
              <a:t>Automation </a:t>
            </a:r>
            <a:r>
              <a:rPr lang="pl-PL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System)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odpowiedzialny za integrację i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zarządzanie instalacjami i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urządzeniami odpowiadającymi za komfort w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budynku</a:t>
            </a:r>
          </a:p>
          <a:p>
            <a:r>
              <a:rPr lang="pl-PL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SMS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pl-PL" sz="2100" i="1" dirty="0">
                <a:latin typeface="Arial" panose="020B0604020202020204" pitchFamily="34" charset="0"/>
                <a:cs typeface="Arial" panose="020B0604020202020204" pitchFamily="34" charset="0"/>
              </a:rPr>
              <a:t>Management System </a:t>
            </a:r>
            <a:r>
              <a:rPr lang="pl-PL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odpowiedzialny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za integrację i zarządzanie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instalacjami i urządzeniami bezpieczeństwa.</a:t>
            </a:r>
          </a:p>
          <a:p>
            <a:pPr marL="0" indent="0">
              <a:buNone/>
            </a:pPr>
            <a:r>
              <a:rPr lang="pl-PL" sz="1100" dirty="0" smtClean="0"/>
              <a:t> </a:t>
            </a:r>
            <a:endParaRPr lang="pl-PL" sz="1100" dirty="0"/>
          </a:p>
          <a:p>
            <a:pPr marL="0" indent="0">
              <a:buNone/>
            </a:pP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Podział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pomiędzy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BAS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i SMS jest umowny,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z uwagi na to, że część </a:t>
            </a: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sygnałów alarmowych z 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BAS musi być (powinna) przesłana na stanowisko (a) SMS, które winno mieć zapewniona obsługę całodobową. </a:t>
            </a:r>
          </a:p>
          <a:p>
            <a:pPr marL="0" indent="0">
              <a:buNone/>
            </a:pPr>
            <a:endParaRPr lang="pl-PL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Ogólnie zadaniami BMS są</a:t>
            </a:r>
            <a:r>
              <a:rPr lang="pl-PL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: integracja, kontrola, monitorowanie, optymalizacja i raportowanie wszystkich elementów infrastruktury.      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Standardy </a:t>
            </a:r>
            <a:r>
              <a:rPr lang="pl-PL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systemach </a:t>
            </a:r>
            <a:r>
              <a:rPr lang="pl-PL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 , BAS, SMS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3300"/>
                </a:solidFill>
              </a:rPr>
              <a:t> </a:t>
            </a:r>
            <a:r>
              <a:rPr lang="pl-PL" sz="2000" b="1" dirty="0" smtClean="0">
                <a:solidFill>
                  <a:srgbClr val="003300"/>
                </a:solidFill>
              </a:rPr>
              <a:t>         Norma </a:t>
            </a:r>
            <a:r>
              <a:rPr lang="pl-PL" sz="2000" dirty="0">
                <a:solidFill>
                  <a:srgbClr val="003300"/>
                </a:solidFill>
              </a:rPr>
              <a:t>	</a:t>
            </a:r>
            <a:r>
              <a:rPr lang="pl-PL" sz="2000" dirty="0" smtClean="0">
                <a:solidFill>
                  <a:srgbClr val="003300"/>
                </a:solidFill>
              </a:rPr>
              <a:t>                    </a:t>
            </a:r>
            <a:r>
              <a:rPr lang="pl-PL" sz="2000" b="1" dirty="0" smtClean="0">
                <a:solidFill>
                  <a:srgbClr val="003300"/>
                </a:solidFill>
              </a:rPr>
              <a:t>Opis </a:t>
            </a:r>
            <a:r>
              <a:rPr lang="pl-PL" sz="2000" dirty="0">
                <a:solidFill>
                  <a:srgbClr val="003300"/>
                </a:solidFill>
              </a:rPr>
              <a:t>	</a:t>
            </a:r>
            <a:r>
              <a:rPr lang="pl-PL" sz="2000" dirty="0" smtClean="0">
                <a:solidFill>
                  <a:srgbClr val="003300"/>
                </a:solidFill>
              </a:rPr>
              <a:t>                        </a:t>
            </a:r>
            <a:r>
              <a:rPr lang="pl-PL" sz="2000" b="1" dirty="0" smtClean="0">
                <a:solidFill>
                  <a:srgbClr val="003300"/>
                </a:solidFill>
              </a:rPr>
              <a:t>Protokół</a:t>
            </a:r>
            <a:endParaRPr lang="pl-PL" sz="2000" dirty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rgbClr val="003300"/>
                </a:solidFill>
              </a:rPr>
              <a:t>  </a:t>
            </a:r>
            <a:r>
              <a:rPr lang="it-IT" sz="2000" dirty="0" smtClean="0">
                <a:solidFill>
                  <a:srgbClr val="003300"/>
                </a:solidFill>
              </a:rPr>
              <a:t>PN </a:t>
            </a:r>
            <a:r>
              <a:rPr lang="it-IT" sz="2000" dirty="0">
                <a:solidFill>
                  <a:srgbClr val="003300"/>
                </a:solidFill>
              </a:rPr>
              <a:t>EN ISO 16484-5 	Data Communication Protocol 	</a:t>
            </a:r>
            <a:r>
              <a:rPr lang="pl-PL" sz="2000" dirty="0" smtClean="0">
                <a:solidFill>
                  <a:srgbClr val="003300"/>
                </a:solidFill>
              </a:rPr>
              <a:t>   </a:t>
            </a:r>
            <a:r>
              <a:rPr lang="it-IT" sz="2000" dirty="0" smtClean="0">
                <a:solidFill>
                  <a:srgbClr val="003300"/>
                </a:solidFill>
              </a:rPr>
              <a:t>BACnet</a:t>
            </a:r>
            <a:endParaRPr lang="it-IT" sz="2000" dirty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rgbClr val="003300"/>
                </a:solidFill>
              </a:rPr>
              <a:t>  PN </a:t>
            </a:r>
            <a:r>
              <a:rPr lang="pl-PL" sz="2000" dirty="0">
                <a:solidFill>
                  <a:srgbClr val="003300"/>
                </a:solidFill>
              </a:rPr>
              <a:t>EN ISO 14908 	Control Network </a:t>
            </a:r>
            <a:r>
              <a:rPr lang="pl-PL" sz="2000" dirty="0" err="1">
                <a:solidFill>
                  <a:srgbClr val="003300"/>
                </a:solidFill>
              </a:rPr>
              <a:t>Protocol</a:t>
            </a:r>
            <a:r>
              <a:rPr lang="pl-PL" sz="2000" dirty="0">
                <a:solidFill>
                  <a:srgbClr val="003300"/>
                </a:solidFill>
              </a:rPr>
              <a:t> (CNP) 	</a:t>
            </a:r>
            <a:r>
              <a:rPr lang="pl-PL" sz="2000" dirty="0" smtClean="0">
                <a:solidFill>
                  <a:srgbClr val="003300"/>
                </a:solidFill>
              </a:rPr>
              <a:t>   </a:t>
            </a:r>
            <a:r>
              <a:rPr lang="pl-PL" sz="2000" dirty="0" err="1" smtClean="0">
                <a:solidFill>
                  <a:srgbClr val="003300"/>
                </a:solidFill>
              </a:rPr>
              <a:t>LonWorks</a:t>
            </a:r>
            <a:endParaRPr lang="pl-PL" sz="2000" dirty="0" smtClean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rgbClr val="003300"/>
                </a:solidFill>
              </a:rPr>
              <a:t>  </a:t>
            </a:r>
            <a:r>
              <a:rPr lang="en-US" sz="2000" dirty="0" smtClean="0">
                <a:solidFill>
                  <a:srgbClr val="003300"/>
                </a:solidFill>
              </a:rPr>
              <a:t>PN EN ISO 50090 	Home and Building Electronic</a:t>
            </a:r>
            <a:r>
              <a:rPr lang="pl-PL" sz="2000" dirty="0" smtClean="0">
                <a:solidFill>
                  <a:srgbClr val="003300"/>
                </a:solidFill>
              </a:rPr>
              <a:t>          </a:t>
            </a:r>
            <a:r>
              <a:rPr lang="en-US" sz="2000" dirty="0" smtClean="0">
                <a:solidFill>
                  <a:srgbClr val="003300"/>
                </a:solidFill>
              </a:rPr>
              <a:t>KNX/EIB</a:t>
            </a:r>
            <a:r>
              <a:rPr lang="pl-PL" sz="2000" dirty="0" smtClean="0">
                <a:solidFill>
                  <a:srgbClr val="003300"/>
                </a:solidFill>
              </a:rPr>
              <a:t> 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003300"/>
                </a:solidFill>
              </a:rPr>
              <a:t> </a:t>
            </a:r>
            <a:r>
              <a:rPr lang="pl-PL" sz="2000" dirty="0" smtClean="0">
                <a:solidFill>
                  <a:srgbClr val="003300"/>
                </a:solidFill>
              </a:rPr>
              <a:t>                                       </a:t>
            </a:r>
            <a:r>
              <a:rPr lang="en-US" sz="2000" dirty="0" smtClean="0">
                <a:solidFill>
                  <a:srgbClr val="003300"/>
                </a:solidFill>
              </a:rPr>
              <a:t>System  </a:t>
            </a:r>
            <a:r>
              <a:rPr lang="pl-PL" sz="2000" dirty="0" smtClean="0">
                <a:solidFill>
                  <a:srgbClr val="003300"/>
                </a:solidFill>
              </a:rPr>
              <a:t>         </a:t>
            </a:r>
            <a:r>
              <a:rPr lang="en-US" sz="2000" dirty="0">
                <a:solidFill>
                  <a:srgbClr val="003300"/>
                </a:solidFill>
              </a:rPr>
              <a:t>	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326643"/>
              </p:ext>
            </p:extLst>
          </p:nvPr>
        </p:nvGraphicFramePr>
        <p:xfrm>
          <a:off x="6228184" y="4509120"/>
          <a:ext cx="2503087" cy="165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087"/>
              </a:tblGrid>
              <a:tr h="1656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Protokoły definiują: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Sygnały elektryczne Adresowanie,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Dostęp do sieci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Kontrolę błędów i przepływu danych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Format przesyłanych wiadomości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 Usługi sieciowe</a:t>
                      </a:r>
                      <a:r>
                        <a:rPr lang="pl-PL" sz="1100" dirty="0">
                          <a:effectLst/>
                        </a:rPr>
                        <a:t> 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9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l-PL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STOSOWANIA  INTEGRACJI SYSTEMÓW </a:t>
            </a: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Celem stosowania integracji systemów zarządzania budynkiem (IBMS, BMS -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Management System,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Management System) i systemów  bezpieczeństwa pożarowego SMS (Security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System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jest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scentralizowanie i uproszczenie sterowania i monitoringu,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scentralizowanie i uproszczenie diagnostyki i zarządzania budynkiem lub ich zespołem,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zwiększenie efektywności eksploatowanych budynków,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zmniejszenie nakładów pracy w trakcie „życia” budynku,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minimalizacja kosztów energii,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poprawa jakości  i uproszczenie nadzoru nad systemami przez personel uprawniony,</a:t>
            </a:r>
          </a:p>
          <a:p>
            <a:pPr lvl="0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bezpieczne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wygodne środowisko dla użytkowników budynku.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2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sz="2200" b="1" dirty="0" smtClean="0"/>
          </a:p>
          <a:p>
            <a:pPr marL="0" indent="0">
              <a:buNone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FUNKCJE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SYSTEMU INTEGRACYJNEGO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Polsce nie ma dedykowanych przepisów czy norm poświęconych  integracji systemów bezpieczeństwa i technicznych oraz bytowych. Funkcje systemu integracji można zdefiniować w oparciu o przepisy Rozporządzenia Ministra Infrastruktury z dnia 17 czerwca 2011 w sprawie warunków technicznych, jakim powinny odpowiadać obiekty budowlane metra i ich usytuowanie (Dz.U. nr 114 poz. 859).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Przepis  wymienia trzy podstawowe funkcje systemu integracyjnego: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Sterowanie automatyczne i ręczne urządzeniami przeciwpożarowymi z priorytetem   sterowań ręcznych przeznaczonych dla jednostek ratowniczo-gaśnicze i uprawnionego 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personelu</a:t>
            </a:r>
            <a:endParaRPr lang="pl-P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Weryfikacja sygnału alarmu pożarowego za pomocą innych systemów </a:t>
            </a:r>
            <a:r>
              <a:rPr lang="pl-P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bezpieczeństwa</a:t>
            </a:r>
            <a:endParaRPr lang="pl-PL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Monitorowanie stanu urządzeń bezpieczeństwa (urządzeń przeciwpożarowych), które zostały przewidziane do działania w czasie </a:t>
            </a:r>
            <a:r>
              <a:rPr lang="pl-PL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pożaru</a:t>
            </a:r>
            <a:endParaRPr lang="pl-PL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7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Dla potrzeb ochrony przeciwpożarowej (bezpieczeństwa) do integracji systemów można zastosować wyłącznie centrale lub platformy sprzętowe które posiadają świadectwo dopuszczenia do stosowania w ochronie przeciwpożarowej takie jak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0000FF"/>
                </a:solidFill>
              </a:rPr>
              <a:t>ARGUS RV firmy </a:t>
            </a:r>
            <a:r>
              <a:rPr lang="pl-PL" sz="1600" b="1" dirty="0" err="1">
                <a:solidFill>
                  <a:srgbClr val="0000FF"/>
                </a:solidFill>
              </a:rPr>
              <a:t>Telbud</a:t>
            </a:r>
            <a:r>
              <a:rPr lang="pl-PL" sz="1600" b="1" dirty="0">
                <a:solidFill>
                  <a:srgbClr val="0000FF"/>
                </a:solidFill>
              </a:rPr>
              <a:t> z Poznania       </a:t>
            </a: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http://telbud.pl/wp-content/uploads/2016/05/argus-cnbop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4" r="7753" b="2776"/>
          <a:stretch/>
        </p:blipFill>
        <p:spPr bwMode="auto">
          <a:xfrm>
            <a:off x="1691680" y="2739748"/>
            <a:ext cx="5696514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6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60979"/>
            <a:ext cx="8229600" cy="416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GEMOS </a:t>
            </a:r>
            <a:r>
              <a:rPr lang="pl-PL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 ELACOMPIL z </a:t>
            </a:r>
            <a:r>
              <a:rPr lang="pl-PL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Poznania</a:t>
            </a:r>
          </a:p>
          <a:p>
            <a:pPr marL="0" indent="0">
              <a:buNone/>
            </a:pPr>
            <a:endParaRPr lang="pl-PL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0" t="26455" r="20301" b="3704"/>
          <a:stretch/>
        </p:blipFill>
        <p:spPr bwMode="auto">
          <a:xfrm>
            <a:off x="609600" y="2443302"/>
            <a:ext cx="3602360" cy="4010034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095" t="12169" r="22285" b="38889"/>
          <a:stretch/>
        </p:blipFill>
        <p:spPr bwMode="auto">
          <a:xfrm>
            <a:off x="4355976" y="2448976"/>
            <a:ext cx="4320480" cy="292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smtClean="0"/>
              <a:t>Integracja systemów bezpieczeństwa w budynkach wysokich i 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9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l-PL" b="1" dirty="0" smtClean="0"/>
          </a:p>
          <a:p>
            <a:pPr marL="0" indent="0" algn="ctr">
              <a:buNone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WADY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SYSTEMÓW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ZINTEGROWANYCH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Wadami systemów zintegrowanych w budynkach w odniesieniu do systemów bezpieczeństwa  a w szczególności dla potrzeb ochrony przeciwpożarowej są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sz="3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 odporności na sabotaż z zewnątrz,</a:t>
            </a:r>
          </a:p>
          <a:p>
            <a:pPr lvl="0"/>
            <a:r>
              <a:rPr lang="pl-PL" sz="3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zasilanie układu ze wspólnego źródła co dla wymagających  obiektów (np. </a:t>
            </a:r>
            <a:r>
              <a:rPr lang="pl-PL" sz="3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budynki wojskowe</a:t>
            </a:r>
            <a:r>
              <a:rPr lang="pl-PL" sz="3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ważne bud. państwowe z archiwami, bud. sądowe itp.) jest  nie akceptowalne,</a:t>
            </a:r>
          </a:p>
          <a:p>
            <a:pPr lvl="0"/>
            <a:r>
              <a:rPr lang="pl-PL" sz="3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wyższe koszty realizacji z uwagi  na standardy okablowania,</a:t>
            </a:r>
          </a:p>
          <a:p>
            <a:r>
              <a:rPr lang="pl-PL" sz="3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konieczność stałego nadzoru i serwisowania urządzeń systemu integrującego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6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2636912"/>
            <a:ext cx="8064896" cy="108012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Systemów Bezpieczeństwa w tym urządzeń przeciwpożarowych to nie tylko spięcie w c</a:t>
            </a: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łość techniczną poszczególnych  instalacji, urządzeń i podsystemów ale też dobranie, przeszkolenie i stały trening osób które obsługują i nadzorują taki system czyli tzw. personelu uprawnionego.</a:t>
            </a:r>
          </a:p>
          <a:p>
            <a:pPr marL="0" indent="0">
              <a:buNone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 Polsce jest  to całkowicie „dzika” sfera a w budynkach  standardem jest że urządzenia (systemy) bezpieczeństwa nadzorują osoby z firm ochrony mienia i osób generalnie nie posiadający odpowiedniego przygotowania do obsługi takich systemów 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panowania nad nimi szczególnie w przypadku powstania pożaru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pl-PL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Krytyczna sytuacja wystąpi gdy w budynku w czasie pracy – gdy mogą w nim być setki ludzi. </a:t>
            </a:r>
          </a:p>
          <a:p>
            <a:pPr marL="0" indent="0">
              <a:buNone/>
            </a:pPr>
            <a:r>
              <a:rPr lang="pl-PL" sz="1500" b="1" i="1" dirty="0" smtClean="0">
                <a:solidFill>
                  <a:srgbClr val="0000FF"/>
                </a:solidFill>
              </a:rPr>
              <a:t>Np.  W USA w Nowym  Jorku ten problem jest  rozwiązany przez władze miasta w postaci wymagań w lokalnym prawie iż w budynkach wysokich i wysokościowych osobami nadzorującymi systemy pożarowe i bezpieczeństwa mogą być tylko strażacy którzy zakończyli służbę w jednostkach  straży na terenie N. Jorku.</a:t>
            </a:r>
          </a:p>
          <a:p>
            <a:pPr marL="0" indent="0">
              <a:buNone/>
            </a:pPr>
            <a:r>
              <a:rPr lang="pl-PL" sz="1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jeszcze jeden aspekt niewłaściwie przygotowanego personelu uprawnionego  </a:t>
            </a:r>
          </a:p>
          <a:p>
            <a:pPr>
              <a:buFontTx/>
              <a:buChar char="-"/>
            </a:pP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Niewłaściwa obsługa i nadzór w czasie normalnej codziennej eksploatacji może skutkować wyłączaniem niektórych  elementów i nie zgłaszania usterek z uwagi  na brak kompetencji do przeprowadzania okresowych prostych  testów sprawności systemu</a:t>
            </a:r>
            <a:endParaRPr lang="pl-PL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Innym aspektem braku właściwego </a:t>
            </a:r>
            <a:r>
              <a:rPr lang="pl-P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przygotowanego personelu uprawnionego </a:t>
            </a: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to że:</a:t>
            </a:r>
          </a:p>
          <a:p>
            <a:pPr marL="0" indent="0">
              <a:buNone/>
            </a:pPr>
            <a:r>
              <a:rPr lang="pl-PL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Personel uprawniony w budynku W lub WW wyposażony w zintegrowany system zarządzania bezpieczeństwem nadzoruje go w początkowym stadium pożaru, </a:t>
            </a:r>
            <a:r>
              <a:rPr lang="pl-PL" sz="2400" b="1" u="sng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 więc kluczowej </a:t>
            </a:r>
            <a:r>
              <a:rPr lang="pl-PL" sz="24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fazie </a:t>
            </a:r>
            <a:r>
              <a:rPr lang="pl-PL" sz="2400" b="1" u="sng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dla bezpieczeństwa ludzi</a:t>
            </a:r>
            <a:r>
              <a:rPr lang="pl-PL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i jest najważniejszym elementem całego systemu. </a:t>
            </a:r>
          </a:p>
          <a:p>
            <a:pPr marL="0" indent="0" algn="just">
              <a:buNone/>
            </a:pPr>
            <a:r>
              <a:rPr lang="pl-PL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To właśnie personel uprawniony powinien podejmować szybkie decyzje, rozwiązywać krytyczne sytuacje zmieniając lub sterując odpowiednio nadzorowanymi systemami i urz</a:t>
            </a:r>
            <a:r>
              <a:rPr lang="pl-PL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ą</a:t>
            </a:r>
            <a:r>
              <a:rPr lang="pl-PL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dzeniami w budynku aby nie pogorszyć  </a:t>
            </a:r>
            <a:r>
              <a:rPr lang="pl-PL" sz="2400" b="1" dirty="0">
                <a:solidFill>
                  <a:srgbClr val="0000CC"/>
                </a:solidFill>
              </a:rPr>
              <a:t>poziomu bezpieczeństwa ewakuacji dla ludzi a następnie wspomagać ekipy straży pożarnej w czasie działań  ratowniczo-gaśniczych </a:t>
            </a:r>
            <a:r>
              <a:rPr lang="pl-PL" sz="2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ustalonego  wg scenariusza pożarowego i matrycy sterowań.</a:t>
            </a:r>
            <a:endParaRPr lang="pl-PL" sz="24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7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Jak przewiduje się rozwój systemów integrujących</a:t>
            </a:r>
          </a:p>
          <a:p>
            <a:pPr marL="0" indent="0">
              <a:buNone/>
            </a:pPr>
            <a:r>
              <a:rPr lang="pl-PL" sz="2000" b="1" dirty="0" smtClean="0"/>
              <a:t>Przyszłość tej techniki wg specjalistów branżowych to „technologie </a:t>
            </a:r>
            <a:r>
              <a:rPr lang="pl-PL" sz="2000" b="1" dirty="0"/>
              <a:t>z magistralą transmisji </a:t>
            </a:r>
            <a:r>
              <a:rPr lang="pl-PL" sz="2000" b="1" dirty="0" smtClean="0"/>
              <a:t>danych” tzw. </a:t>
            </a:r>
            <a:r>
              <a:rPr lang="pl-PL" sz="2000" b="1" dirty="0"/>
              <a:t>trzecia generacja systemów automatyki </a:t>
            </a:r>
            <a:r>
              <a:rPr lang="pl-PL" sz="2000" b="1" dirty="0" smtClean="0"/>
              <a:t>:</a:t>
            </a:r>
            <a:endParaRPr lang="pl-PL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 smtClean="0"/>
              <a:t>urządzenia pracujące </a:t>
            </a:r>
            <a:r>
              <a:rPr lang="pl-PL" sz="2000" b="1" dirty="0"/>
              <a:t>w </a:t>
            </a:r>
            <a:r>
              <a:rPr lang="pl-PL" sz="2000" b="1" dirty="0" smtClean="0"/>
              <a:t>sieci posiadają własną </a:t>
            </a:r>
            <a:r>
              <a:rPr lang="pl-PL" sz="2000" dirty="0" smtClean="0"/>
              <a:t> </a:t>
            </a:r>
            <a:r>
              <a:rPr lang="pl-PL" sz="2000" b="1" dirty="0" smtClean="0"/>
              <a:t>„inteligencję”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/>
              <a:t>b</a:t>
            </a:r>
            <a:r>
              <a:rPr lang="pl-PL" sz="2000" b="1" dirty="0" smtClean="0"/>
              <a:t>rak potrzeby stosowania centralnego procesora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 smtClean="0"/>
              <a:t> „</a:t>
            </a:r>
            <a:r>
              <a:rPr lang="pl-PL" sz="2000" b="1" dirty="0"/>
              <a:t>i</a:t>
            </a:r>
            <a:r>
              <a:rPr lang="pl-PL" sz="2000" b="1" dirty="0" smtClean="0"/>
              <a:t>nteligencja</a:t>
            </a:r>
            <a:r>
              <a:rPr lang="pl-PL" sz="2000" b="1" dirty="0"/>
              <a:t>” </a:t>
            </a:r>
            <a:r>
              <a:rPr lang="pl-PL" sz="2000" b="1" dirty="0" smtClean="0"/>
              <a:t> tzw. rozproszona w oparciu o zainstalowane urządzenia</a:t>
            </a:r>
            <a:endParaRPr lang="pl-PL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/>
              <a:t>c</a:t>
            </a:r>
            <a:r>
              <a:rPr lang="pl-PL" sz="2000" b="1" dirty="0" smtClean="0"/>
              <a:t>ałkowity brak </a:t>
            </a:r>
            <a:r>
              <a:rPr lang="pl-PL" sz="2000" b="1" dirty="0"/>
              <a:t>awarii pojedynczego punktu </a:t>
            </a:r>
            <a:r>
              <a:rPr lang="pl-PL" sz="2000" b="1" dirty="0" smtClean="0"/>
              <a:t>na </a:t>
            </a:r>
            <a:r>
              <a:rPr lang="pl-PL" sz="2000" b="1" dirty="0"/>
              <a:t>pracę całości systemu </a:t>
            </a:r>
            <a:endParaRPr lang="pl-PL" sz="20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/>
              <a:t>o</a:t>
            </a:r>
            <a:r>
              <a:rPr lang="pl-PL" sz="2000" b="1" dirty="0" smtClean="0"/>
              <a:t>bsługa </a:t>
            </a:r>
            <a:r>
              <a:rPr lang="pl-PL" sz="2000" b="1" dirty="0"/>
              <a:t>serwisowa </a:t>
            </a:r>
            <a:r>
              <a:rPr lang="pl-PL" sz="2000" b="1" dirty="0" smtClean="0"/>
              <a:t>będzie dot.  oprogramowania i sprzętu</a:t>
            </a:r>
            <a:r>
              <a:rPr lang="pl-PL" sz="2000" b="1" dirty="0"/>
              <a:t>. </a:t>
            </a:r>
            <a:endParaRPr lang="pl-PL" sz="2000" b="1" dirty="0" smtClean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r>
              <a:rPr lang="pl-PL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Kolejność rozwoju systemów integrujących była taka:</a:t>
            </a:r>
            <a:endParaRPr lang="pl-PL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b="1" dirty="0" smtClean="0"/>
              <a:t>1. Sterowniki </a:t>
            </a:r>
            <a:r>
              <a:rPr lang="pl-PL" sz="2000" b="1" dirty="0"/>
              <a:t>centralne (CRPD) </a:t>
            </a:r>
            <a:endParaRPr lang="pl-PL" sz="2000" dirty="0"/>
          </a:p>
          <a:p>
            <a:pPr marL="0" indent="0">
              <a:buNone/>
            </a:pPr>
            <a:r>
              <a:rPr lang="pl-PL" sz="2000" b="1" dirty="0" smtClean="0"/>
              <a:t>2. Sterowniki </a:t>
            </a:r>
            <a:r>
              <a:rPr lang="pl-PL" sz="2000" b="1" dirty="0"/>
              <a:t>z rozproszonymi We/Wy </a:t>
            </a:r>
            <a:endParaRPr lang="pl-PL" sz="2000" dirty="0"/>
          </a:p>
          <a:p>
            <a:pPr marL="0" indent="0">
              <a:buNone/>
            </a:pPr>
            <a:r>
              <a:rPr lang="pl-PL" sz="2000" b="1" dirty="0" smtClean="0"/>
              <a:t>3. Sterowniki </a:t>
            </a:r>
            <a:r>
              <a:rPr lang="pl-PL" sz="2000" b="1" dirty="0"/>
              <a:t>z rozproszonym przetwarzaniem</a:t>
            </a:r>
            <a:endParaRPr lang="pl-PL" sz="2000" dirty="0"/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0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Ewolucja w systemach komputerowych i sterownia – wizualizacja graficzna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000" dirty="0" smtClean="0">
                <a:cs typeface="Arial" panose="020B0604020202020204" pitchFamily="34" charset="0"/>
              </a:rPr>
              <a:t>Źródło: Prezentacja </a:t>
            </a:r>
            <a:r>
              <a:rPr lang="pl-PL" sz="1000" dirty="0" err="1" smtClean="0">
                <a:cs typeface="Arial" panose="020B0604020202020204" pitchFamily="34" charset="0"/>
              </a:rPr>
              <a:t>Inteligenty</a:t>
            </a:r>
            <a:r>
              <a:rPr lang="pl-PL" sz="1000" dirty="0" smtClean="0">
                <a:cs typeface="Arial" panose="020B0604020202020204" pitchFamily="34" charset="0"/>
              </a:rPr>
              <a:t> Dom z 09.2011r. </a:t>
            </a:r>
            <a:r>
              <a:rPr lang="pl-PL" sz="1000" dirty="0" smtClean="0"/>
              <a:t>mgr </a:t>
            </a:r>
            <a:r>
              <a:rPr lang="pl-PL" sz="1000" dirty="0"/>
              <a:t>inż. Paweł </a:t>
            </a:r>
            <a:r>
              <a:rPr lang="pl-PL" sz="1000" dirty="0" err="1"/>
              <a:t>Kwasnowski</a:t>
            </a:r>
            <a:r>
              <a:rPr lang="pl-PL" sz="1000" dirty="0"/>
              <a:t>  </a:t>
            </a:r>
            <a:r>
              <a:rPr lang="pl-PL" sz="1000" dirty="0" smtClean="0"/>
              <a:t>dr </a:t>
            </a:r>
            <a:r>
              <a:rPr lang="pl-PL" sz="1000" dirty="0"/>
              <a:t>inż. Grzegorz </a:t>
            </a:r>
            <a:r>
              <a:rPr lang="pl-PL" sz="1000" dirty="0" err="1"/>
              <a:t>Hayduk</a:t>
            </a:r>
            <a:endParaRPr lang="pl-PL" sz="1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78" t="24340" r="22120" b="14285"/>
          <a:stretch/>
        </p:blipFill>
        <p:spPr bwMode="auto">
          <a:xfrm>
            <a:off x="541532" y="2060848"/>
            <a:ext cx="7486852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1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Budynki wysokościowe Warszawa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 descr="Znalezione obrazy dla zapytania budynek wysoki warszawa obrazy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8" r="14868" b="7402"/>
          <a:stretch/>
        </p:blipFill>
        <p:spPr bwMode="auto">
          <a:xfrm>
            <a:off x="467544" y="1124744"/>
            <a:ext cx="2808312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67544" y="6093296"/>
            <a:ext cx="280831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Pałac Kultury – wys. Do dachu 164m</a:t>
            </a:r>
            <a:endParaRPr lang="pl-PL" sz="1400" dirty="0"/>
          </a:p>
        </p:txBody>
      </p:sp>
      <p:pic>
        <p:nvPicPr>
          <p:cNvPr id="11" name="Obraz 10" descr="Warsaw Spire, Poland 22 June 20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t="3410" r="36747"/>
          <a:stretch/>
        </p:blipFill>
        <p:spPr bwMode="auto">
          <a:xfrm>
            <a:off x="3559174" y="1124744"/>
            <a:ext cx="2452985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ole tekstowe 8"/>
          <p:cNvSpPr txBox="1"/>
          <p:nvPr/>
        </p:nvSpPr>
        <p:spPr>
          <a:xfrm>
            <a:off x="3559174" y="6021288"/>
            <a:ext cx="2452985" cy="37978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pl-PL" sz="1200" dirty="0" err="1">
                <a:effectLst/>
                <a:latin typeface="Times New Roman"/>
                <a:ea typeface="Times New Roman"/>
              </a:rPr>
              <a:t>Warsaw</a:t>
            </a:r>
            <a:r>
              <a:rPr lang="pl-PL" sz="1200" dirty="0">
                <a:effectLst/>
                <a:latin typeface="Times New Roman"/>
                <a:ea typeface="Times New Roman"/>
              </a:rPr>
              <a:t> </a:t>
            </a:r>
            <a:r>
              <a:rPr lang="pl-PL" sz="1200" dirty="0" err="1">
                <a:effectLst/>
                <a:latin typeface="Times New Roman"/>
                <a:ea typeface="Times New Roman"/>
              </a:rPr>
              <a:t>Spire</a:t>
            </a:r>
            <a:r>
              <a:rPr lang="pl-PL" sz="1200" dirty="0">
                <a:effectLst/>
                <a:latin typeface="Times New Roman"/>
                <a:ea typeface="Times New Roman"/>
              </a:rPr>
              <a:t> 22</a:t>
            </a:r>
            <a:r>
              <a:rPr lang="pl-PL" sz="11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0m Warszawa (biura)</a:t>
            </a:r>
            <a:endParaRPr lang="pl-PL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3" name="Obraz 12" descr="Skytowerulicaradosn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1"/>
          <a:stretch/>
        </p:blipFill>
        <p:spPr bwMode="auto">
          <a:xfrm>
            <a:off x="6289343" y="1124744"/>
            <a:ext cx="2387113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pole tekstowe 8"/>
          <p:cNvSpPr txBox="1"/>
          <p:nvPr/>
        </p:nvSpPr>
        <p:spPr>
          <a:xfrm>
            <a:off x="6289342" y="6021288"/>
            <a:ext cx="2387113" cy="3797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pl-PL" sz="1000" kern="120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Skay Tower 212m Wrocław (biura, mieszkania,  galeria handlowa)</a:t>
            </a:r>
            <a:endParaRPr lang="pl-PL" sz="1200">
              <a:effectLst/>
              <a:latin typeface="Times New Roman"/>
              <a:ea typeface="Times New Roman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1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</a:p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Powiązanie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zasilania i sterowania </a:t>
            </a: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stosowane wcześniej i obecnie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Zasilanie i sterowanie stosowane już dziś i                                    </a:t>
            </a:r>
          </a:p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przewidywany „standard” w przyszłości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  </a:t>
            </a:r>
            <a:r>
              <a:rPr lang="pl-PL" sz="900" dirty="0" smtClean="0"/>
              <a:t>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endParaRPr lang="pl-PL" sz="900" dirty="0" smtClean="0"/>
          </a:p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endParaRPr lang="pl-PL" sz="900" dirty="0" smtClean="0"/>
          </a:p>
          <a:p>
            <a:pPr marL="0" indent="0">
              <a:buNone/>
            </a:pPr>
            <a:endParaRPr lang="pl-PL" sz="900" dirty="0" smtClean="0"/>
          </a:p>
          <a:p>
            <a:pPr marL="0" indent="0">
              <a:buNone/>
            </a:pPr>
            <a:endParaRPr lang="pl-PL" sz="9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9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4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dirty="0" smtClean="0">
                <a:cs typeface="Arial" panose="020B0604020202020204" pitchFamily="34" charset="0"/>
              </a:rPr>
              <a:t>Źródło</a:t>
            </a:r>
            <a:r>
              <a:rPr lang="pl-PL" sz="1400" dirty="0">
                <a:cs typeface="Arial" panose="020B0604020202020204" pitchFamily="34" charset="0"/>
              </a:rPr>
              <a:t>: Prezentacja </a:t>
            </a:r>
            <a:r>
              <a:rPr lang="pl-PL" sz="1400" dirty="0" err="1">
                <a:cs typeface="Arial" panose="020B0604020202020204" pitchFamily="34" charset="0"/>
              </a:rPr>
              <a:t>Inteligenty</a:t>
            </a:r>
            <a:r>
              <a:rPr lang="pl-PL" sz="1400" dirty="0">
                <a:cs typeface="Arial" panose="020B0604020202020204" pitchFamily="34" charset="0"/>
              </a:rPr>
              <a:t> Dom z 09.2011r. </a:t>
            </a:r>
            <a:r>
              <a:rPr lang="pl-PL" sz="1400" dirty="0"/>
              <a:t>mgr inż. Paweł </a:t>
            </a:r>
            <a:r>
              <a:rPr lang="pl-PL" sz="1400" dirty="0" err="1"/>
              <a:t>Kwasnowski</a:t>
            </a:r>
            <a:r>
              <a:rPr lang="pl-PL" sz="1400" dirty="0"/>
              <a:t>  dr inż</a:t>
            </a:r>
            <a:r>
              <a:rPr lang="pl-PL" sz="1400" dirty="0" smtClean="0"/>
              <a:t>. Grzegorz </a:t>
            </a:r>
            <a:r>
              <a:rPr lang="pl-PL" sz="1400" dirty="0" err="1"/>
              <a:t>Hayduk</a:t>
            </a:r>
            <a:endParaRPr lang="pl-PL" sz="1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/>
          <a:srcRect l="12401" t="27249" r="19144" b="15343"/>
          <a:stretch/>
        </p:blipFill>
        <p:spPr bwMode="auto">
          <a:xfrm>
            <a:off x="467544" y="1700808"/>
            <a:ext cx="4248472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7544" y="2255608"/>
            <a:ext cx="11675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0000FF"/>
                </a:solidFill>
              </a:rPr>
              <a:t>Sygnały sterujące z systemów,  instalacji i urządzeń obiektowych</a:t>
            </a:r>
            <a:endParaRPr lang="pl-PL" sz="800" b="1" dirty="0">
              <a:solidFill>
                <a:srgbClr val="0000FF"/>
              </a:solidFill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3"/>
          <a:srcRect l="10582" t="33068" r="18813" b="14815"/>
          <a:stretch/>
        </p:blipFill>
        <p:spPr bwMode="auto">
          <a:xfrm>
            <a:off x="476665" y="4149080"/>
            <a:ext cx="4230230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3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przyszłości (bliskiej)</a:t>
            </a:r>
          </a:p>
          <a:p>
            <a:pPr marL="0" indent="0">
              <a:buNone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Zasilanie i sterowanie całkowicie rozproszone – lokalne sterowniki, standardowy protokół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Automatyka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responsywna (aktywna) 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dirty="0" smtClean="0"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pl-PL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Źródło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: Prezentacja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Inteligenty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Dom z 09.2011r. mgr inż. Paweł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Kwasnowski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 dr inż. Grzegorz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Hayduk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51" t="26191" r="18482" b="16931"/>
          <a:stretch/>
        </p:blipFill>
        <p:spPr bwMode="auto">
          <a:xfrm>
            <a:off x="506995" y="2636912"/>
            <a:ext cx="4425045" cy="2896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004048" y="3086234"/>
            <a:ext cx="3744416" cy="24468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Korzyści wynikające ze stosowania standardowego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protokołu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jedna stacja operatorska lub serwer danych dla wszystkich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systemów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łatwość rozbudowy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możliwość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integracji wszystkich funkcji automatyki </a:t>
            </a: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budynkowej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zdolność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do współdziałania różnych urządzeń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1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 </a:t>
            </a:r>
            <a:r>
              <a:rPr lang="pl-PL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poziom i sposób zintegrowania</a:t>
            </a:r>
            <a:endParaRPr lang="pl-PL" sz="1800" b="1" dirty="0"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t="16532" r="35703" b="36338"/>
          <a:stretch/>
        </p:blipFill>
        <p:spPr bwMode="auto">
          <a:xfrm>
            <a:off x="241846" y="1556049"/>
            <a:ext cx="4186138" cy="30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23528" y="4509120"/>
            <a:ext cx="41044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dirty="0"/>
              <a:t>Integracja poprzez zastosowanie centralnej jednostki </a:t>
            </a:r>
            <a:r>
              <a:rPr lang="pl-PL" sz="1050" dirty="0" smtClean="0"/>
              <a:t>sterującej (rys z czasopisma Logistyka 3/2015)</a:t>
            </a:r>
          </a:p>
          <a:p>
            <a:endParaRPr lang="pl-PL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w pełni </a:t>
            </a:r>
            <a:r>
              <a:rPr lang="pl-PL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zintegrowany </a:t>
            </a:r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pod względem sprzętowym i </a:t>
            </a:r>
            <a:r>
              <a:rPr lang="pl-PL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funkcyjnym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- wszystkie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elementy podłączone są do jednego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układu sterowania. Występuje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tylko jeden układ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nadzorujący z dostępem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do wszystkich informacji pochodzących z elementów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detekcyjnych. Układ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 zależności od ustalonego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stanu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(trybu) pracy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wykonuje zaprojektowane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funkcje i steruje układami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wykonawczymi. </a:t>
            </a:r>
          </a:p>
        </p:txBody>
      </p:sp>
      <p:pic>
        <p:nvPicPr>
          <p:cNvPr id="10" name="Symbol zastępczy zawartości 9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0504" t="9788" r="26254" b="31217"/>
          <a:stretch/>
        </p:blipFill>
        <p:spPr bwMode="auto">
          <a:xfrm>
            <a:off x="4644008" y="1556792"/>
            <a:ext cx="4038600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4716016" y="4709174"/>
            <a:ext cx="410445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dirty="0"/>
              <a:t>Integracja poprzez </a:t>
            </a:r>
            <a:r>
              <a:rPr lang="pl-PL" sz="1050" dirty="0" smtClean="0"/>
              <a:t>współdzielenie </a:t>
            </a:r>
            <a:r>
              <a:rPr lang="pl-PL" sz="1050" dirty="0"/>
              <a:t>elementów detekcyjnych i wykonawczych </a:t>
            </a:r>
            <a:r>
              <a:rPr lang="pl-PL" sz="1050" dirty="0" smtClean="0"/>
              <a:t>(rys z czasopisma Logistyka 3/2015)</a:t>
            </a:r>
          </a:p>
          <a:p>
            <a:endParaRPr lang="pl-PL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zintegrowany poprzez </a:t>
            </a:r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współdzielenie </a:t>
            </a:r>
            <a:r>
              <a:rPr lang="pl-PL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różnych elementów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- polega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na podłączeniu do niezależnych od siebie central zarządzających pracą poszczególnych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systemów lub urządzeń - obwodów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elementów stanowiących część wspólną między systemami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6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zintegrowany poprzez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wymianę informacji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najprostszy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sposób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współdziałania)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pomiędzy autonomicznymi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systemami lub urządzeniami, które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działają w sposób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niezależny,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jednak wymieniają się między sobą informacjami o stanach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wejść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wyjść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16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 odpowiedni system dla aktualnego poziomu techniki budynkowej do integracji systemów bezpieczeństwa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r>
              <a:rPr lang="pl-PL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pl-PL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poziom i sposób zintegrowania</a:t>
            </a:r>
            <a:endParaRPr lang="pl-PL" sz="18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/>
          <a:srcRect l="22984" t="14550" r="36174" b="40211"/>
          <a:stretch/>
        </p:blipFill>
        <p:spPr bwMode="auto">
          <a:xfrm>
            <a:off x="611560" y="3068960"/>
            <a:ext cx="5256584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752741" y="5176356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Integracja poprzez wymianę informacji pomiędzy </a:t>
            </a:r>
            <a:r>
              <a:rPr lang="pl-PL" sz="1600" dirty="0" smtClean="0"/>
              <a:t>systemami</a:t>
            </a:r>
          </a:p>
          <a:p>
            <a:r>
              <a:rPr lang="pl-PL" sz="1200" dirty="0" smtClean="0"/>
              <a:t> </a:t>
            </a:r>
            <a:r>
              <a:rPr lang="pl-PL" sz="1200" dirty="0"/>
              <a:t>(rys z czasopisma Logistyka 3/2015</a:t>
            </a:r>
            <a:r>
              <a:rPr lang="pl-PL" sz="1200" dirty="0" smtClean="0"/>
              <a:t>)</a:t>
            </a:r>
            <a:endParaRPr lang="pl-PL" sz="12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9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automatyki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systemów automatyki powinna być realizowana z zachowaniem następujących  etapów: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rojektowanie (</a:t>
            </a:r>
            <a:r>
              <a:rPr lang="pl-PL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bardzo ważny- uniknięcie błędów !!!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dobór urządzeń lub elementów systemu,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montaż, wdrożenie i uruchomienie urządzeń lub systemów do kontroli i sterowania pracą innych urządzeń technicznych,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włączanie urządzeń lub systemów do współpracy z już istniejącymi i funkcjonującymi urządzeniami i systemami (technicznymi, informatycznymi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l-PL" sz="1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Uwaga: </a:t>
            </a:r>
          </a:p>
          <a:p>
            <a:pPr marL="0" indent="0">
              <a:buNone/>
            </a:pP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ocenie autora prelekcji projekt integracji systemów budynkowych  z systemami bezpieczeństwa a w tym systemami pożarowymi  powinien być skonsultowany i uzgodniony z Rzeczoznawcą ds. Zabezpieczeń Przeciwpożarowych</a:t>
            </a:r>
            <a:endParaRPr lang="pl-PL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6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8052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warstw systemów</a:t>
            </a:r>
          </a:p>
          <a:p>
            <a:pPr marL="0" indent="0">
              <a:buNone/>
            </a:pPr>
            <a:r>
              <a:rPr lang="pl-P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wymaga właściwej dystrybucji zadań do rozproszonych podsystemów i/lub urządzeń tak, aby współdziałały ze sobą realizując ustalone zadania. W dziedzinie sterowania procesami najczęściej dokonywany jest podział na tzw. klasy, zgodnie z rolą, jaką one realizują. Według tej klasyfikacji można wyróżnić następujące warstwy: </a:t>
            </a:r>
          </a:p>
          <a:p>
            <a:r>
              <a:rPr lang="pl-PL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Warstwa biznesowa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gdzie znajdują się systemy wspomagające zarządzanie zasobami przedsiębiorstwa. Tu stosowane są systemy zaklasyfikowane do następujących grup: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Planowanie zasobów przedsiębiorstwa"/>
              </a:rPr>
              <a:t>ERP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Enterprise Resource Planning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3" tooltip="Zarządzanie łańcuchem dostaw"/>
              </a:rPr>
              <a:t>SCM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Supply Chain Management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Zarządzanie cyklem życia produktu (strona nie istnieje)"/>
              </a:rPr>
              <a:t>PLM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Lifecycle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pl-PL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Systemy </a:t>
            </a:r>
            <a:r>
              <a:rPr lang="pl-PL" sz="4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warstwy operacyjnej</a:t>
            </a:r>
            <a:r>
              <a:rPr lang="pl-PL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odpowiadają za wykonanie planów operacyjnych, widząc proces technologiczny (produkcję) jako pewną całość. Tu stosowane są </a:t>
            </a:r>
            <a:r>
              <a:rPr lang="pl-PL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następujace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systemy: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Manufacturing Execution System"/>
              </a:rPr>
              <a:t>MES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Manufacturing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6" tooltip="SCADA"/>
              </a:rPr>
              <a:t>SCADA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Supervisory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And Data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 oraz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7" tooltip="Panel sterowniczy"/>
              </a:rPr>
              <a:t>HMI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Human Machine Interface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pl-PL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Warstwa produkcyjna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procesow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a) składa się z autonomicznych wysp systemów (urządzeń) automatyki , które bezpośrednio sterują urządzeniami wykonawczymi. Są to najczęściej sterowniki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8" tooltip="Sterownik PLC"/>
              </a:rPr>
              <a:t>PLC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Controller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), technologia EIB </a:t>
            </a:r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(ang. </a:t>
            </a:r>
            <a:r>
              <a:rPr lang="pl-PL" sz="43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 Installation Bus)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oraz systemy 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  <a:hlinkClick r:id="rId9" tooltip="Rozproszony system sterowania"/>
              </a:rPr>
              <a:t>DCS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(ang. </a:t>
            </a:r>
            <a:r>
              <a:rPr lang="pl-PL" sz="4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Distributed Control System</a:t>
            </a:r>
            <a:r>
              <a:rPr lang="pl-PL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0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Jaki jest cel stosowania integracji systemów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zarządzania budynkiem (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IBMS , BMS -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Management System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i systemów pożarowych SMS (Security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Management System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Można wymienić kilka: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scentralizowanie i uproszczenie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sterowania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monitoringu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scentralizowanie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uproszczenie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diagnostyki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zarządzania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budynkiem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lub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ich zespołem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większenie efektywności eksploatowanych budynków,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zmniejszenie nakładów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pracy w trakcie „życia” budynku,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minimalizacja kosztów energii,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poprawa jakości  i uproszczenie nadzoru nad systemami przez personel uprawniony 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bezpieczne i wygodne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środowisko dla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użytkowników budynku.</a:t>
            </a:r>
          </a:p>
          <a:p>
            <a:pPr marL="0" indent="0">
              <a:buNone/>
            </a:pPr>
            <a:endParaRPr lang="pl-PL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rgbClr val="C00000"/>
                </a:solidFill>
              </a:rPr>
              <a:t>Koncentracja wszystkich informacji o zdarzeniach </a:t>
            </a:r>
            <a:r>
              <a:rPr lang="pl-PL" sz="1600" b="1" dirty="0" smtClean="0">
                <a:solidFill>
                  <a:srgbClr val="C00000"/>
                </a:solidFill>
              </a:rPr>
              <a:t>na obiekcie</a:t>
            </a:r>
            <a:r>
              <a:rPr lang="pl-PL" sz="1600" b="1" dirty="0">
                <a:solidFill>
                  <a:srgbClr val="C00000"/>
                </a:solidFill>
              </a:rPr>
              <a:t>, pozwala podejmować właściwe decyzje </a:t>
            </a:r>
            <a:r>
              <a:rPr lang="pl-PL" sz="1600" b="1" dirty="0" smtClean="0">
                <a:solidFill>
                  <a:srgbClr val="C00000"/>
                </a:solidFill>
              </a:rPr>
              <a:t>i analizować </a:t>
            </a:r>
            <a:r>
              <a:rPr lang="pl-PL" sz="1600" b="1" dirty="0">
                <a:solidFill>
                  <a:srgbClr val="C00000"/>
                </a:solidFill>
              </a:rPr>
              <a:t>często skomplikowane sytuacje. Systemy </a:t>
            </a:r>
            <a:r>
              <a:rPr lang="pl-PL" sz="1600" b="1" dirty="0" smtClean="0">
                <a:solidFill>
                  <a:srgbClr val="C00000"/>
                </a:solidFill>
              </a:rPr>
              <a:t>IBMS (BMS) pozwalają </a:t>
            </a:r>
            <a:r>
              <a:rPr lang="pl-PL" sz="1600" b="1" dirty="0">
                <a:solidFill>
                  <a:srgbClr val="C00000"/>
                </a:solidFill>
              </a:rPr>
              <a:t>na komponowanie informacji </a:t>
            </a:r>
            <a:r>
              <a:rPr lang="pl-PL" sz="1600" b="1" dirty="0" smtClean="0">
                <a:solidFill>
                  <a:srgbClr val="C00000"/>
                </a:solidFill>
              </a:rPr>
              <a:t>liczbowo-tekstowej z </a:t>
            </a:r>
            <a:r>
              <a:rPr lang="pl-PL" sz="1600" b="1" dirty="0">
                <a:solidFill>
                  <a:srgbClr val="C00000"/>
                </a:solidFill>
              </a:rPr>
              <a:t>informacją wizyjno-akustyczną. Ma to </a:t>
            </a:r>
            <a:r>
              <a:rPr lang="pl-PL" sz="1600" b="1" dirty="0" smtClean="0">
                <a:solidFill>
                  <a:srgbClr val="C00000"/>
                </a:solidFill>
              </a:rPr>
              <a:t>szczególne znaczenie </a:t>
            </a:r>
            <a:r>
              <a:rPr lang="pl-PL" sz="1600" b="1" dirty="0">
                <a:solidFill>
                  <a:srgbClr val="C00000"/>
                </a:solidFill>
              </a:rPr>
              <a:t>w warunkach zagrożenia </a:t>
            </a:r>
            <a:r>
              <a:rPr lang="pl-PL" sz="1600" b="1" dirty="0" smtClean="0">
                <a:solidFill>
                  <a:srgbClr val="C00000"/>
                </a:solidFill>
              </a:rPr>
              <a:t>budynku. </a:t>
            </a:r>
            <a:r>
              <a:rPr lang="pl-PL" sz="1600" b="1" dirty="0" smtClean="0"/>
              <a:t>Wizualizacja graficzna sygnału pożarowego z czujki z określonego miejsca to jakościowo wyższa o 1 poziom reakcja ochrony budynku na taki alarm w </a:t>
            </a:r>
            <a:r>
              <a:rPr lang="pl-PL" sz="1600" b="1" dirty="0" err="1" smtClean="0"/>
              <a:t>stsunku</a:t>
            </a:r>
            <a:r>
              <a:rPr lang="pl-PL" sz="1600" b="1" dirty="0" smtClean="0"/>
              <a:t> do informacji na wyświetlaczy centrali SSP.  </a:t>
            </a:r>
            <a:endParaRPr lang="pl-PL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1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Wady systemów zintegrowanych w odniesieniu do systemów bezpieczeństwa  a szczególnie dla potrzeb ochrony przeciwpożarowej:</a:t>
            </a:r>
          </a:p>
          <a:p>
            <a:pPr marL="0" indent="0">
              <a:buNone/>
            </a:pPr>
            <a:r>
              <a:rPr lang="pl-PL" sz="1600" dirty="0" smtClean="0"/>
              <a:t>-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brak odporności na sabotaż z zewnątrz</a:t>
            </a:r>
          </a:p>
          <a:p>
            <a:pPr marL="0" indent="0"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zasilanie układu ze wspólnego źródła 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 dla wymagających  obiektów (np. budynki</a:t>
            </a:r>
          </a:p>
          <a:p>
            <a:pPr marL="0" indent="0"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wojskowe, ważne bud. państwowe z 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archiwami, bud. sądowe itp.) jest  nie 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akceptowalne,</a:t>
            </a:r>
          </a:p>
          <a:p>
            <a:pPr marL="0" indent="0"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wyższe koszty realizacji z uwagi  na </a:t>
            </a: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standardy okablowania,</a:t>
            </a:r>
          </a:p>
          <a:p>
            <a:pPr marL="0" indent="0"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konieczność stałego nadzoru i serwisowania</a:t>
            </a:r>
          </a:p>
          <a:p>
            <a:pPr marL="0" indent="0"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urządzeń systemu integrującego   </a:t>
            </a:r>
          </a:p>
          <a:p>
            <a:pPr marL="0" indent="0">
              <a:buNone/>
            </a:pPr>
            <a:endParaRPr lang="pl-P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Zdjęcie - Źródło Artykuł  ELACOMPIL Zarządzanie bezpieczeństwem Ochrona Mienia i Informacji nr 1/2011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/>
          <a:srcRect l="31251" t="23546" r="19805" b="15608"/>
          <a:stretch/>
        </p:blipFill>
        <p:spPr bwMode="auto">
          <a:xfrm>
            <a:off x="4860032" y="2420888"/>
            <a:ext cx="3888432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1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Porównanie cech poszczególnych typów instalacji (autonomicznych i zintegrowanych) przedstawiono w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tabeli</a:t>
            </a: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Tabela Źródło: </a:t>
            </a:r>
            <a:r>
              <a:rPr lang="pl-PL" sz="1000" dirty="0"/>
              <a:t>dr inż. Marcin </a:t>
            </a:r>
            <a:r>
              <a:rPr lang="pl-PL" sz="1000" dirty="0" err="1"/>
              <a:t>Buczaj</a:t>
            </a:r>
            <a:r>
              <a:rPr lang="pl-PL" sz="1000" dirty="0"/>
              <a:t/>
            </a:r>
            <a:br>
              <a:rPr lang="pl-PL" sz="1000" dirty="0"/>
            </a:br>
            <a:r>
              <a:rPr lang="pl-PL" sz="1000" dirty="0" smtClean="0"/>
              <a:t>                                                                                                                                                                                                                   Politechnika </a:t>
            </a:r>
            <a:r>
              <a:rPr lang="pl-PL" sz="1000" dirty="0"/>
              <a:t>Lubelska</a:t>
            </a:r>
            <a:br>
              <a:rPr lang="pl-PL" sz="1000" dirty="0"/>
            </a:br>
            <a:r>
              <a:rPr lang="pl-PL" sz="1000" dirty="0" smtClean="0"/>
              <a:t>                                                                                                                                                                                                                   Katedra </a:t>
            </a:r>
            <a:r>
              <a:rPr lang="pl-PL" sz="1000" dirty="0"/>
              <a:t>Inżynierii Komputerowej i </a:t>
            </a:r>
            <a:r>
              <a:rPr lang="pl-PL" sz="1000" dirty="0" smtClean="0"/>
              <a:t>Elektrycznej</a:t>
            </a:r>
          </a:p>
          <a:p>
            <a:pPr marL="0" indent="0">
              <a:buNone/>
            </a:pPr>
            <a:r>
              <a:rPr lang="pl-PL" sz="1000" dirty="0"/>
              <a:t> </a:t>
            </a:r>
            <a:r>
              <a:rPr lang="pl-PL" sz="1000" dirty="0" smtClean="0"/>
              <a:t>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pl-PL" sz="1000" i="1" dirty="0"/>
              <a:t>Zabezpieczenia 4/2009</a:t>
            </a:r>
            <a:r>
              <a:rPr lang="pl-PL" sz="1000" dirty="0"/>
              <a:t> </a:t>
            </a:r>
          </a:p>
          <a:p>
            <a:pPr marL="0" indent="0">
              <a:buNone/>
            </a:pPr>
            <a:r>
              <a:rPr lang="pl-PL" sz="1000" dirty="0"/>
              <a:t/>
            </a:r>
            <a:br>
              <a:rPr lang="pl-PL" sz="1000" dirty="0"/>
            </a:br>
            <a:endParaRPr lang="pl-PL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tab1.gif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05756"/>
            <a:ext cx="3810000" cy="39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2051720" y="4941168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949797" y="504918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2051720" y="5843757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5000094" y="5945203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8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099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Jakich budynków i obiektów może dot. problem integracji  urządzeń i systemów bezpieczeństwa w tym urządzeń przeciwpożarowych 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Przede wszystkim budynków użyteczności publicznej ZL I, II, III, V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np. galerie handlowe, porty lotnicze, biura, uczelnie, szpitale, hotele</a:t>
            </a:r>
          </a:p>
          <a:p>
            <a:pPr marL="0" indent="0">
              <a:buNone/>
            </a:pPr>
            <a:r>
              <a:rPr lang="pl-P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oraz niektórych obiektów zabytkowych </a:t>
            </a: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tym szczególnie budynków wysokich i wysokościowych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 niewielkim stopniu budynków PM np. magazyny, produkcja, elektrownie, petrochemie oraz obiekty takie jak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pl-P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azoport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 Świnoujściu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Tuneli kolejowych i drogowych </a:t>
            </a:r>
          </a:p>
          <a:p>
            <a:pPr marL="0" indent="0">
              <a:buNone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Ale również:</a:t>
            </a:r>
          </a:p>
          <a:p>
            <a:pPr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Statków żeglugowych w tym szczególnie promów pasażerskich</a:t>
            </a:r>
          </a:p>
          <a:p>
            <a:pPr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Pociągów szybkobieżnych</a:t>
            </a:r>
          </a:p>
          <a:p>
            <a:pPr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Samolotów pasażerskich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0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75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 polskich  przepisach i normach brak jest  definicji „Systemu Integrującego” w odniesieniu do  bezpieczeństwa budynku i bezpieczeństwa pożarowego.</a:t>
            </a:r>
          </a:p>
          <a:p>
            <a:pPr marL="0" indent="0">
              <a:buNone/>
            </a:pPr>
            <a:r>
              <a:rPr lang="pl-P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Częściowa definicja znalazła się w Rozporządzeniu 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Ministra Infrastruktury z dnia 17 czerwca 2011 w sprawie warunków technicznych, jakim powinny odpowiadać obiekty budowlane metra i ich usytuowanie (Dz.U. nr 114 poz. 859</a:t>
            </a:r>
            <a:r>
              <a:rPr lang="pl-P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Pkt.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66 Załącznika nr 1 „Wymagania w zakresie zapewnienia bezpieczeństwa pożarowego obiektów budowlanych metra”, zawarto definicję Systemu Integrującego. </a:t>
            </a:r>
          </a:p>
          <a:p>
            <a:pPr marL="0" indent="0">
              <a:buNone/>
            </a:pPr>
            <a:r>
              <a:rPr lang="pl-PL" sz="4200" b="1" u="sng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Obiekty budowlane metra powinny posiadać instalację systemu integracyjnego, który powinien umożliwiać</a:t>
            </a:r>
            <a:r>
              <a:rPr lang="pl-PL" sz="3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1) sterowania automatyczne i ręczne 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urządzeniami przeciwpożarowymi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, przy czym możliwość sterowań ręcznych powinna być priorytetowa i przeznaczona do wykorzystania przez jednostki ratowniczo-gaśnicze i uprawniony personel; </a:t>
            </a:r>
          </a:p>
          <a:p>
            <a:pPr marL="0" indent="0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weryfikację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sygnału alarmu pożarowego za pomocą 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innych systemów bezpieczeństwa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3) monitorowanie stanu pracy urządzeń bezpieczeństwa, które muszą działać w przypadku pożaru. 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298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  <a:solidFill>
            <a:schemeClr val="bg1">
              <a:lumMod val="85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pl-PL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STEROWANIE </a:t>
            </a:r>
            <a:r>
              <a:rPr lang="pl-PL" sz="3800" b="1" dirty="0">
                <a:latin typeface="Arial" panose="020B0604020202020204" pitchFamily="34" charset="0"/>
                <a:cs typeface="Arial" panose="020B0604020202020204" pitchFamily="34" charset="0"/>
              </a:rPr>
              <a:t>A INTEGRACJA </a:t>
            </a:r>
            <a:r>
              <a:rPr lang="pl-PL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SYSTEMÓW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WAŻNE</a:t>
            </a:r>
            <a:r>
              <a:rPr lang="pl-PL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centrala SSP w przypadku rozbudowanych systemów pożarowych </a:t>
            </a:r>
            <a:r>
              <a:rPr lang="pl-PL" sz="3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budynku wysokim </a:t>
            </a:r>
            <a:r>
              <a:rPr lang="pl-PL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</a:t>
            </a:r>
            <a:r>
              <a:rPr lang="pl-PL" sz="3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wysokościowym  </a:t>
            </a:r>
            <a:r>
              <a:rPr lang="pl-PL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może być (nie powinna) wykorzystana do bezpośredniego sterowania (brak możliwości technicznych) a jedynie do przekazu sygnału do właściwej centrali sterującej danym urządzeniem np. centrala oddymiania, DSO, centralki sterowania kurtynami dymowymi, elektro-trzymacze drzwi na drogach  ewakuacyjnych, panele sterowania dynamicznym oświetleniem ewakuacyjnym.</a:t>
            </a:r>
            <a:endParaRPr lang="pl-PL" sz="3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Wymiana sygnałów sterujących pomiędzy centralą SSP a elementami wykonawczymi powinna odbywać się poprzez:</a:t>
            </a:r>
          </a:p>
          <a:p>
            <a:pPr lvl="0"/>
            <a:r>
              <a:rPr lang="pl-PL" sz="3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Moduły sterujące (</a:t>
            </a:r>
            <a:r>
              <a:rPr lang="pl-PL" sz="36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zasterowanie</a:t>
            </a:r>
            <a:r>
              <a:rPr lang="pl-PL" sz="3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pojedynczego elementu)</a:t>
            </a:r>
          </a:p>
          <a:p>
            <a:pPr lvl="0"/>
            <a:r>
              <a:rPr lang="pl-PL" sz="3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Interfejsy przekaźnikowe (UIP) pozwalają na proste sterowanie dwustanowe i potwierdzenie realizacji, UIP są nadzorowane ze względu na ciągłość połączeń. Nie wymagają dwustronnych uzgodnień i zgody na integrację urządzeń pochodzących od różnych producentów.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0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otrzebne </a:t>
            </a:r>
            <a:r>
              <a:rPr lang="pl-PL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informacje </a:t>
            </a:r>
            <a:r>
              <a:rPr lang="pl-PL" sz="1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aby zaprojektować i dokonać integracji</a:t>
            </a:r>
            <a:r>
              <a:rPr lang="pl-PL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 urządzeń i systemów </a:t>
            </a:r>
            <a:r>
              <a:rPr lang="pl-PL" sz="1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bezpieczeństwa</a:t>
            </a: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pl-PL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7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Wyposażenie techniczne i bytowe budynku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Wykaz instalacji w budynku 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elektryczna,  wentylacji, klimatyzacji, kontroli dostępu, telewizja CCTV, nagłośnienie, IT, sieć </a:t>
            </a: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itp.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Spis urządzeń technicznych w budynku (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winda, siłowniki drzwi, wzmacniacze nagłośnienia budynkowego, systemy </a:t>
            </a: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przyzywowe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schody i chodniki ruchome, kraty i zamknięcia otworów WE/WY, centrale wentylacyjne, nagrzewnice, klimatyzatory, centrale BMS, SMS itp.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Urządzenia przeciwpożarowe budynku</a:t>
            </a:r>
          </a:p>
          <a:p>
            <a:pPr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SSP, DSO, monitoring pożarowy, winda dla ekip ratowniczych,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 oddymianie, systemy nadciśnieniowe ochrony klatek i przedsionków </a:t>
            </a:r>
            <a:r>
              <a:rPr lang="pl-PL" sz="1700" dirty="0" err="1">
                <a:latin typeface="Arial" panose="020B0604020202020204" pitchFamily="34" charset="0"/>
                <a:cs typeface="Arial" panose="020B0604020202020204" pitchFamily="34" charset="0"/>
              </a:rPr>
              <a:t>ppożarowych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Tryskacze, pompownia pożarowa,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hydranty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zawory hydrantowe,  systemu gaśnicze wodne,  gazowe, proszkowe itp. HVAC</a:t>
            </a:r>
          </a:p>
          <a:p>
            <a:pPr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Światała awaryjne ewakuacyjne, podświetlane znaki ewakuacji sterowane dynamicznie, elektro-trzymacze drzwi ewakuacyjnych, kurtyny dymowe  </a:t>
            </a:r>
          </a:p>
          <a:p>
            <a:pPr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Klapy odcinające </a:t>
            </a:r>
            <a:r>
              <a:rPr lang="pl-PL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ppożarowe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klapy odcinające wentylacji oddymiającej, klapy transferowe systemów nadciśnieniowych,</a:t>
            </a:r>
          </a:p>
          <a:p>
            <a:pPr>
              <a:buFont typeface="+mj-lt"/>
              <a:buAutoNum type="arabicPeriod"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Wentylatory oddymiające, wentylatory strumieniowe – ew. inne urządzenia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8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92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Potrzebne informacje aby zaprojektować i dokonać integracji urządzeń i systemów bezpieczeństwa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cd.:</a:t>
            </a: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 Scenariusz pożarowy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 pożarowy to precyzyjny opis tego co się wydarzy w budynku od momentu wykrycia pożaru wraz z opisem przestrzeni i reakcji otoczenia oraz znajdujących się urządzeń w budynku a także ich zachowania od tego mementu do czasu przybycia straży pożarnej i podjęcia działań </a:t>
            </a:r>
            <a:r>
              <a:rPr lang="pl-PL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ratowniczo-gaśniczych wraz opisem sterowania poszczególnych urządzeń i instalacji </a:t>
            </a:r>
            <a:endParaRPr lang="pl-PL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Ponadto:</a:t>
            </a:r>
          </a:p>
          <a:p>
            <a:pPr marL="0" indent="0">
              <a:buNone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PN-EN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1991,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Eurokod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podaje definicję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scenariusza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pożaru. Jest to opis procesu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powstania zagrożenia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pożarowego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chwili zapalenia przez rozwój aż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zaniku spalania (scenariusz w pewien sposób opisuje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dynamikę pożaru,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pośrednio oddziaływania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na konstrukcję obiektu budowlanego</a:t>
            </a:r>
            <a:endParaRPr lang="pl-PL" sz="16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Bardzo </a:t>
            </a:r>
            <a:r>
              <a:rPr lang="pl-PL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Ważne </a:t>
            </a:r>
            <a:r>
              <a:rPr lang="pl-P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scenariusz wykonujemy przy założeniu, że pożar może powstać tylko w jednym miejscu i czasie w budynku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 założenie wyklucza możliwość zaprojektowania budynku na podstawie obowiązujących przepisów – jest to praktycznie niemożliwe (trudności i </a:t>
            </a:r>
            <a:r>
              <a:rPr lang="pl-PL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koszty) 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5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55000" lnSpcReduction="20000"/>
          </a:bodyPr>
          <a:lstStyle/>
          <a:p>
            <a:pPr marL="400050" indent="-400050">
              <a:buAutoNum type="romanUcPeriod" startAt="2"/>
            </a:pPr>
            <a:endParaRPr lang="pl-PL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 Scenariusz pożarowy cd.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 pożaru to pojęcie wynikające z przepisów </a:t>
            </a:r>
            <a:r>
              <a:rPr lang="pl-PL" sz="2700" dirty="0">
                <a:latin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z </a:t>
            </a:r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2.12. 2015 </a:t>
            </a:r>
            <a:r>
              <a:rPr lang="pl-PL" sz="2700" dirty="0">
                <a:latin typeface="Arial" panose="020B0604020202020204" pitchFamily="34" charset="0"/>
                <a:cs typeface="Arial" panose="020B0604020202020204" pitchFamily="34" charset="0"/>
              </a:rPr>
              <a:t>r. w sprawie uzgadniania projektu budowlanego pod względem ochrony przeciwpożarowej (Dz.U. </a:t>
            </a:r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2015, </a:t>
            </a:r>
            <a:r>
              <a:rPr lang="pl-PL" sz="2700" dirty="0">
                <a:latin typeface="Arial" panose="020B0604020202020204" pitchFamily="34" charset="0"/>
                <a:cs typeface="Arial" panose="020B0604020202020204" pitchFamily="34" charset="0"/>
              </a:rPr>
              <a:t>poz. </a:t>
            </a:r>
            <a:r>
              <a:rPr lang="pl-PL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2117) </a:t>
            </a:r>
          </a:p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§4 pkt.11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) informacje o doborze urządzeń przeciwpożarowych i innych urządzeń służących bezpieczeństwu pożarowemu,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dostosowanym do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wymagań wynikających z przepisów dotyczących ochrony przeciwpożarowej i przyjętych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scenariuszy pożarowych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z podstawową charakterystyką tych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urządzeń.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Opracowany scenariusz pożaru realizowany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jest przez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centrale sygnalizacji pożaru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najważniejsze działania przyjmuje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się:</a:t>
            </a:r>
          </a:p>
          <a:p>
            <a:pPr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poinformowanie ludzi o zagrożeniu i ewakuacji, </a:t>
            </a:r>
          </a:p>
          <a:p>
            <a:pPr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odblokowanie drzwi objętych  kontrola dostępu 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drogach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ewakuacyjnych wg opracowanego planu, </a:t>
            </a:r>
          </a:p>
          <a:p>
            <a:pPr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wydzielenie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strefy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gdzie powstał pożar (strefy pożarowej), </a:t>
            </a:r>
          </a:p>
          <a:p>
            <a:pPr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oddymianie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dróg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ewakuacyjnych, </a:t>
            </a:r>
          </a:p>
          <a:p>
            <a:pPr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zapewnienie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możliwości wykonywania działań ratowniczych przez jednostki straży pożarnej. 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2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53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 Scenariusz </a:t>
            </a: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pożarowy 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cd.</a:t>
            </a:r>
          </a:p>
          <a:p>
            <a:pPr marL="0" indent="0">
              <a:buNone/>
            </a:pP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Centrala sygnalizacji pożaru zbiera informacje o miejscu pożaru i wysyła sygnały sterujące do poszczególnych  systemów i urządzeń </a:t>
            </a:r>
            <a:r>
              <a:rPr lang="pl-PL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ppożarowych</a:t>
            </a:r>
            <a:endParaRPr lang="pl-PL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/>
              <a:t>                                                                                                 Graficzne </a:t>
            </a:r>
            <a:r>
              <a:rPr lang="pl-PL" sz="1800" dirty="0"/>
              <a:t>przedstawienie </a:t>
            </a:r>
            <a:r>
              <a:rPr lang="pl-PL" sz="1800" dirty="0" smtClean="0"/>
              <a:t>          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                                                                  możliwości współpracy centrali          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                                                                  sygnalizacji </a:t>
            </a:r>
            <a:r>
              <a:rPr lang="pl-PL" sz="1800" dirty="0"/>
              <a:t>pożarowej z </a:t>
            </a:r>
            <a:r>
              <a:rPr lang="pl-PL" sz="1800" dirty="0" smtClean="0"/>
              <a:t>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                                                                  urządzeniami </a:t>
            </a:r>
            <a:r>
              <a:rPr lang="pl-PL" sz="1800" dirty="0"/>
              <a:t>automatyki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                                                                   pożarowej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   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                    </a:t>
            </a:r>
            <a:endParaRPr lang="pl-PL" sz="1800" dirty="0"/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</a:t>
            </a:r>
            <a:r>
              <a:rPr lang="pl-PL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źródło: Jerzy Ciszewski IBP NODEX XXII                   </a:t>
            </a:r>
          </a:p>
          <a:p>
            <a:pPr marL="0" indent="0">
              <a:buNone/>
            </a:pPr>
            <a:r>
              <a:rPr lang="pl-PL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Ogólnopolskie Warsztaty Sygnalizacja i Automatyka </a:t>
            </a:r>
          </a:p>
          <a:p>
            <a:pPr marL="0" indent="0">
              <a:buNone/>
            </a:pP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Pożarowa 2014 r.                      </a:t>
            </a:r>
            <a:endParaRPr lang="pl-P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58" t="20900" r="30553" b="15079"/>
          <a:stretch/>
        </p:blipFill>
        <p:spPr bwMode="auto">
          <a:xfrm>
            <a:off x="251520" y="2855766"/>
            <a:ext cx="5239824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964907" y="2917540"/>
            <a:ext cx="432048" cy="3620867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76" y="4509120"/>
            <a:ext cx="5619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1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Scenariusz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pożarowy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cd. – rodzaje scenariuszy</a:t>
            </a:r>
          </a:p>
          <a:p>
            <a:pPr>
              <a:buFont typeface="+mj-lt"/>
              <a:buAutoNum type="arabicPeriod"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Scenariusz-algorytmy </a:t>
            </a:r>
          </a:p>
          <a:p>
            <a:pPr marL="0" indent="0">
              <a:buNone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opis działania instalacji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 urządzeń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chwili  powstania pożaru; </a:t>
            </a: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powinien przede wszystkim ustalić kolejność i 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sekwencję </a:t>
            </a: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działań urządzeń przeciwpożarowych i bytowych oraz 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technicznych oraz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wskazać procedury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informowania personelu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uprawnionego w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budynku o zaistniałym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zagrożeniu; zalecane jest  wykonanie instrukcji czynności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, które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obowiązkowo wykonuje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w takiej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sytuacji personel uprawniony.</a:t>
            </a:r>
          </a:p>
          <a:p>
            <a:pPr marL="0" indent="0">
              <a:buNone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pracowanie powinien wykonać rzeczoznawca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ds.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zabezpieczeń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przeciwpożarowych przy współpracy z projektantem sterowania automatyką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pożarową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. Scenariusz powinien powstać na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etapie projektu wykonawczego</a:t>
            </a:r>
          </a:p>
          <a:p>
            <a:pPr marL="0" indent="0">
              <a:buNone/>
            </a:pP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Dla budynku ZL scenariusz </a:t>
            </a:r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należy opracować przyjmując jako cel główny bezpieczną ewakuację ludzi</a:t>
            </a:r>
          </a:p>
          <a:p>
            <a:pPr marL="0" indent="0">
              <a:buNone/>
            </a:pPr>
            <a:endParaRPr lang="pl-PL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Scenariusz - matryca sterowań</a:t>
            </a:r>
            <a:endParaRPr lang="pl-PL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powinien 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zawierać wytyczne, </a:t>
            </a: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zakresie programowania 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wszystkich urządzeń </a:t>
            </a:r>
            <a:r>
              <a:rPr lang="pl-PL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ppożarowych</a:t>
            </a: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bytowych (technicznych) 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wraz z opisami zachodzących między nimi interakcji. </a:t>
            </a:r>
            <a:r>
              <a:rPr lang="pl-PL" sz="18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Matryce sterowań opracowuje projektanta </a:t>
            </a:r>
            <a:r>
              <a:rPr lang="pl-PL" sz="1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systemu automatyki </a:t>
            </a:r>
            <a:r>
              <a:rPr lang="pl-PL" sz="18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pl-PL" sz="1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współpracy z </a:t>
            </a:r>
            <a:r>
              <a:rPr lang="pl-PL" sz="18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rzeczoznawcą </a:t>
            </a:r>
            <a:r>
              <a:rPr lang="pl-PL" sz="1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ds. zabezpieczeń przeciwpożarowych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Matryce sterowań należy opracować na 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etapie </a:t>
            </a: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 wykonawczego. </a:t>
            </a:r>
            <a:endParaRPr lang="pl-PL" sz="18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3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Co powinien zawierać scenariusz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pożaru algorytm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 opracowania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2. Wykaz stref pożarowych objętych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scenariuszem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2. Wykaz stref dymowych objętych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scenariuszem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4. Rozwiązania biernej ochrony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przeciwpożarowej (opis)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5. Zaprojektowana czynna ochrona przeciwpożarowa</a:t>
            </a:r>
          </a:p>
          <a:p>
            <a:pPr>
              <a:buFontTx/>
              <a:buChar char="-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Środki zwalczania i zapobiegania rozwoju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pożaru (SSP, Oddymianie, s. nadciśnieniowe,  wentylacja niwelująca zagrożenie wybuchowe, klapy odcinające i dymowe 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ppożarowe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klapy transferowe w systemach nadciśnieniowych)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Środki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dla potrzeb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ewakuacji (SSP, DSO, światła awaryjne ewakuacyjne, znaki podświetlane zwykłe i „dynamiczne”, 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Środki sterowane automatycznie lub ręcznie (zainstalowane w pomieszczeniu ochrony lub innym wskazanym projektowo miejscu)</a:t>
            </a:r>
          </a:p>
          <a:p>
            <a:pPr>
              <a:buFontTx/>
              <a:buChar char="-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Środki działania w trybie automatycznym lub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ręcznym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zwalczania pożaru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(systemy i urządzenia gaśnicze, zawory hydrantowe, hydranty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, gaśnice)</a:t>
            </a:r>
          </a:p>
          <a:p>
            <a:pPr>
              <a:buFontTx/>
              <a:buChar char="-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Oddymianie (opis i sposób uruchamiania)</a:t>
            </a:r>
          </a:p>
          <a:p>
            <a:pPr>
              <a:buFontTx/>
              <a:buChar char="-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Stałe urządzenie gaśnicze wodne (opis i sposób uruchamiania)</a:t>
            </a: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6. Założenia kryteriów alarmu pożarowego.</a:t>
            </a:r>
          </a:p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7. Scenariusze pożarowe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właściwe - algorytmy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1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1125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 pożarowy algorytm – przykład (fragment)  </a:t>
            </a:r>
            <a:r>
              <a:rPr lang="pl-PL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Fragment </a:t>
            </a:r>
            <a:r>
              <a:rPr lang="pl-PL" sz="1800" u="sng" dirty="0">
                <a:latin typeface="Arial" panose="020B0604020202020204" pitchFamily="34" charset="0"/>
                <a:cs typeface="Arial" panose="020B0604020202020204" pitchFamily="34" charset="0"/>
              </a:rPr>
              <a:t>ze scenariusza pożarowego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rozwinięciem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kurtyn dymowych wokół schodów ruchomych </a:t>
            </a:r>
            <a:endParaRPr lang="pl-PL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 Kondygnacja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+1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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kurtyny opadają z 3 stron do podłogi, </a:t>
            </a:r>
            <a:r>
              <a:rPr lang="pl-PL" sz="1900" u="sng" dirty="0">
                <a:latin typeface="Arial" panose="020B0604020202020204" pitchFamily="34" charset="0"/>
                <a:cs typeface="Arial" panose="020B0604020202020204" pitchFamily="34" charset="0"/>
              </a:rPr>
              <a:t>a od strony </a:t>
            </a:r>
            <a:r>
              <a:rPr lang="pl-PL" sz="19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pasażu kurtyny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zamontowane </a:t>
            </a:r>
            <a:r>
              <a:rPr lang="pl-PL" sz="1900" i="1" dirty="0">
                <a:latin typeface="Arial" panose="020B0604020202020204" pitchFamily="34" charset="0"/>
                <a:cs typeface="Arial" panose="020B0604020202020204" pitchFamily="34" charset="0"/>
              </a:rPr>
              <a:t>w tej samej płaszczyźnie co </a:t>
            </a:r>
            <a:r>
              <a:rPr lang="fr-FR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kurtyny wzdłuż </a:t>
            </a:r>
            <a:r>
              <a:rPr lang="fr-FR" sz="1900" i="1" dirty="0">
                <a:latin typeface="Arial" panose="020B0604020202020204" pitchFamily="34" charset="0"/>
                <a:cs typeface="Arial" panose="020B0604020202020204" pitchFamily="34" charset="0"/>
              </a:rPr>
              <a:t>dłuższego boku schodów ruchomych doprowadzone do krawędzi otworu w stropie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900" i="1" dirty="0">
                <a:latin typeface="Arial" panose="020B0604020202020204" pitchFamily="34" charset="0"/>
                <a:cs typeface="Arial" panose="020B0604020202020204" pitchFamily="34" charset="0"/>
              </a:rPr>
              <a:t>atrium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u="sng" dirty="0">
                <a:latin typeface="Arial" panose="020B0604020202020204" pitchFamily="34" charset="0"/>
                <a:cs typeface="Arial" panose="020B0604020202020204" pitchFamily="34" charset="0"/>
              </a:rPr>
              <a:t>opadają dwuetapowo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- rozwinięcie do wysokości 2,4m nad podłogą w celu umożliwienia ewakuacji ludzi, a po </a:t>
            </a:r>
            <a:r>
              <a:rPr lang="fr-F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czasie 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 minuty opad do podłogi, 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- rozwinięcie kurtyn na granicy strefy dymowej SD5 ze strefami SD4 i SD6:</a:t>
            </a:r>
          </a:p>
          <a:p>
            <a:pPr marL="0" indent="0">
              <a:buNone/>
            </a:pP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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na kondygnacji 0   w strefie dymowej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SD5K0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, do wysokości 2,4m nad podłogą,</a:t>
            </a:r>
          </a:p>
          <a:p>
            <a:pPr marL="0" indent="0">
              <a:buNone/>
            </a:pP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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na kondygnacji +1 w strefie dymowej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SD5K+1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, do wysokości 2,4m nad podłogą,</a:t>
            </a:r>
          </a:p>
          <a:p>
            <a:pPr marL="0" indent="0">
              <a:buNone/>
            </a:pP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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na kondygnacji +2 w strefie dymowej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SD5K+2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, do wysokości 2,4m na d podłogą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- rozwinięcie kurtyn dymowych na granicy strefy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SD5K+2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i strefy DEKORADY na +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2,  </a:t>
            </a:r>
            <a:r>
              <a:rPr lang="pl-PL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kurtyny </a:t>
            </a:r>
            <a:r>
              <a:rPr lang="pl-PL" sz="1900" i="1" dirty="0">
                <a:latin typeface="Arial" panose="020B0604020202020204" pitchFamily="34" charset="0"/>
                <a:cs typeface="Arial" panose="020B0604020202020204" pitchFamily="34" charset="0"/>
              </a:rPr>
              <a:t>rozwijają się tylko w jednej strefie gdzie dym został wykryty przez czujki dymowe w koincydencji   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kurtyny w pozostałych strefach dymowych (w pasażach, w lokalach o pow. &gt;850 m</a:t>
            </a:r>
            <a:r>
              <a:rPr lang="pl-PL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 i przy    schodach ruchomych oraz pozostałe kurtyny w </a:t>
            </a: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Dek…) </a:t>
            </a: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pozostają w pozycji oczekiwania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„są zwinięte w kasetach</a:t>
            </a: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- automatyczne uruchomienie wentylatorów oddymiających strefy dymowej SD5 K0 na sygnał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z centrali SSP </a:t>
            </a:r>
            <a:r>
              <a:rPr lang="pl-PL" sz="19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(uruchomienie urządzeń </a:t>
            </a:r>
            <a:r>
              <a:rPr lang="pl-PL" sz="19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ppożarowych</a:t>
            </a:r>
            <a:r>
              <a:rPr lang="pl-PL" sz="19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zawsze z centrali SSP a nie z BMBS)</a:t>
            </a:r>
            <a:endParaRPr lang="pl-PL" sz="19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3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 - matryca </a:t>
            </a:r>
            <a:r>
              <a:rPr lang="pl-PL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sterowań – </a:t>
            </a:r>
            <a:r>
              <a:rPr lang="pl-PL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 (fragment) </a:t>
            </a:r>
            <a:endParaRPr lang="pl-PL" sz="1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901" t="11492" r="37569" b="29948"/>
          <a:stretch/>
        </p:blipFill>
        <p:spPr bwMode="auto">
          <a:xfrm>
            <a:off x="971600" y="1916832"/>
            <a:ext cx="612068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1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 - matryca sterowań – przykład (fragment) </a:t>
            </a:r>
            <a:endParaRPr lang="pl-PL" sz="15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2" t="8618" r="14799" b="5963"/>
          <a:stretch/>
        </p:blipFill>
        <p:spPr bwMode="auto">
          <a:xfrm>
            <a:off x="467544" y="1916832"/>
            <a:ext cx="7416824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3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(w rozumieniu ogólnym) to całokształt działań zmierzających do scalenia (spójności) rozwiązań uzyskanych na zasadzie synergii. </a:t>
            </a:r>
          </a:p>
          <a:p>
            <a:pPr marL="0" indent="0">
              <a:buNone/>
            </a:pP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Wyróżnia się kilka odmian integracji: </a:t>
            </a:r>
          </a:p>
          <a:p>
            <a:r>
              <a:rPr lang="pl-PL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aplikacji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działania związane z wdrażaniem rozwiązań specjalizowanego oprogramowania (branżowych),</a:t>
            </a:r>
          </a:p>
          <a:p>
            <a:r>
              <a:rPr lang="pl-PL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danych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działania mające na celu eliminowanie z bazy danych powtórzeń oraz elementów zbędnych (w miarę użytkowania dane wykazują tendencję do dezintegracji),</a:t>
            </a:r>
          </a:p>
          <a:p>
            <a:r>
              <a:rPr lang="pl-PL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sieciowa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działania związane z instalacją sieci lokalnych i rozległych, okablowania strukturalnego, światłowodów </a:t>
            </a:r>
            <a:r>
              <a:rPr lang="pl-PL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itp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l-PL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systemowa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działania z zakresu instalowania systemów operacyjnych, baz danych, oprogramowania biurowego, komunikacyjnego, okablowania strukturalnego, aktywnych urządzeń sieciowych, urządzeń pamięci masowych, łączy internetowych, kontroli dostępu, zasilania, instalacji alarmowych itp.</a:t>
            </a:r>
          </a:p>
          <a:p>
            <a:pPr marL="0" indent="0">
              <a:buNone/>
            </a:pPr>
            <a:r>
              <a:rPr lang="pl-PL" sz="2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Rodzaje integracji:</a:t>
            </a:r>
          </a:p>
          <a:p>
            <a:pPr>
              <a:buFontTx/>
              <a:buChar char="-"/>
            </a:pPr>
            <a:r>
              <a:rPr lang="pl-PL" sz="2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Programowa/funkcjonalna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(obsługa z poziomu jednego interfejsu graficznego, wizualizacja wszystkich instalacji i systemów w budynku, możliwość tworzenia raportów i sprawdzenie zakodowanych scenariuszy postępowania),</a:t>
            </a:r>
          </a:p>
          <a:p>
            <a:pPr>
              <a:buFontTx/>
              <a:buChar char="-"/>
            </a:pPr>
            <a:r>
              <a:rPr lang="pl-PL" sz="2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Sprzętowa</a:t>
            </a:r>
            <a:r>
              <a:rPr lang="pl-PL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(gwarancja poprawnej współpracy,  łatwe i niezawodne łączenie wyjść sterujących z wejściami sygnałowymi central poszczególnych systemów lub urządzeń)   </a:t>
            </a:r>
          </a:p>
          <a:p>
            <a:endParaRPr lang="pl-PL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1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56" t="25414" r="16437" b="18677"/>
          <a:stretch/>
        </p:blipFill>
        <p:spPr bwMode="auto">
          <a:xfrm>
            <a:off x="457200" y="1628800"/>
            <a:ext cx="822960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2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Konieczność zastosowania w budynku  </a:t>
            </a:r>
            <a:r>
              <a:rPr lang="pl-PL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Systemu Integracji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wynika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bezpośrednio z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opracowanego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dla obiektu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scenariusza pożaru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powinno mieć miejsce zawsze dla budynków wysokich i wysokościowych z uwagi na: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użą ilość urządzeń i instalacji technicznych związanych  z bezpieczeństwem budynku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użą ilość urządzeń i systemów przeciwpożarowych rozmieszczonych w różnych strefach pożarowych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rozbudowany scenariusz pożarowy – algorytm i matryca sterowań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z="2000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aprojektowane strategie ewakuacji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ograniczone możliwości nadzoru nad poszczególnymi systemami, urządzeniami i instalacjami (zbyt duża ilość punktów nadzoru i kontroli w pomieszczeniu dla personelu uprawnionego)    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3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Słowo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strategia pochodzi ze starożytnej Grecji. </a:t>
            </a:r>
            <a:r>
              <a:rPr lang="pl-PL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oznacza sztukę </a:t>
            </a:r>
            <a:r>
              <a:rPr lang="pl-PL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dowodzenia</a:t>
            </a:r>
            <a:r>
              <a:rPr lang="pl-PL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pl-PL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strategia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to przyjęta dla organizacji  lub określonej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czaso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-przestrzeni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 omawianym zagadnieniu </a:t>
            </a:r>
            <a:r>
              <a:rPr lang="pl-PL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miejsce </a:t>
            </a:r>
            <a:r>
              <a:rPr lang="pl-PL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czas ewakuacji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) ogólna koncepcja działań urządzeń i ludzi, mająca zapewnić realizację fundamentalnego celu – możliwości opuszczenia ludzi w sposób bezpieczny obszarów budynku w wypadku w nim pożaru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strategia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powinna przyjąć formę skonkretyzowanego, długofalowego planu działań lub stanowić wzorzec i zbiór zasad postępowania względem  założeń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projektowych tj. scenariusza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pożaru</a:t>
            </a:r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tekstu 4"/>
          <p:cNvSpPr txBox="1">
            <a:spLocks/>
          </p:cNvSpPr>
          <p:nvPr/>
        </p:nvSpPr>
        <p:spPr>
          <a:xfrm>
            <a:off x="487773" y="1778976"/>
            <a:ext cx="8208912" cy="497896"/>
          </a:xfrm>
          <a:prstGeom prst="rect">
            <a:avLst/>
          </a:prstGeom>
          <a:solidFill>
            <a:srgbClr val="00CC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ewakuacji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obiektach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</a:t>
            </a:r>
            <a:endParaRPr lang="pl-PL" sz="2600" b="1" dirty="0">
              <a:solidFill>
                <a:schemeClr val="tx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76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pPr>
              <a:buFont typeface="Courier New" panose="02070309020205020404" pitchFamily="49" charset="0"/>
              <a:buChar char="o"/>
            </a:pPr>
            <a:endParaRPr lang="pl-PL" dirty="0"/>
          </a:p>
        </p:txBody>
      </p:sp>
      <p:sp>
        <p:nvSpPr>
          <p:cNvPr id="7" name="Symbol zastępczy tekstu 4"/>
          <p:cNvSpPr txBox="1">
            <a:spLocks/>
          </p:cNvSpPr>
          <p:nvPr/>
        </p:nvSpPr>
        <p:spPr>
          <a:xfrm>
            <a:off x="477906" y="1701159"/>
            <a:ext cx="8208912" cy="497896"/>
          </a:xfrm>
          <a:prstGeom prst="rect">
            <a:avLst/>
          </a:prstGeom>
          <a:solidFill>
            <a:srgbClr val="00CC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ewakuacji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obiektach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</a:t>
            </a:r>
            <a:endParaRPr lang="pl-PL" sz="2600" b="1" dirty="0">
              <a:solidFill>
                <a:schemeClr val="tx1"/>
              </a:solidFill>
            </a:endParaRPr>
          </a:p>
        </p:txBody>
      </p:sp>
      <p:sp>
        <p:nvSpPr>
          <p:cNvPr id="8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– wpływ na ochronę przeciwpożarową obiektu  </a:t>
            </a:r>
            <a:endParaRPr lang="pl-PL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3962" y="2348880"/>
            <a:ext cx="820891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Podstawowe strategie ewakuacji: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jednoczesna ewakuacja wszystkich użytkowników budynku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ewakuacja 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sekwencyjna (etapowana); użytkownicy ewakuowani są wedle ustalonego harmonogramu dla poszczególnych stref pożarowych lub pięter,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ewakuacja częściowa tylko wybranej strefy pożarowej; ewakuacja pozostałych stref pożarowych może zostać zarządzona przez kierującego działaniami </a:t>
            </a:r>
            <a:r>
              <a:rPr lang="pl-PL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ratowniczymi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Strategie ewakuacji powinny być dostosowywane do charakterystyki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budynku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charakterystyki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ludzi w obiekcie (pracowników i użytkownik,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zgodnie z scenariuszem pożarowym.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79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pl-PL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Sterowanie  - zasady 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Włączanie poszczególnych urządzeń pożarowych objętych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sterowaniem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oraz wyłączanie urz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ą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dzeń technicznych i bytowych obiektu w wyniku sygnału  alarmowego z centrali SSP powinno odbywać się w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taki sposób, aby w konsekwencji poważnych uszkodzeń sieci przewodów,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zasilaczy, sterowników, modułów, interfejsów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itp. urządzenia przeciwpożarowe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techniczne oraz bytowe osiągały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stan bezpieczny pożarowo (angielskie „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fail-safe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”) np.: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drzwi </a:t>
            </a:r>
            <a:r>
              <a:rPr lang="pl-PL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dymoszczelne – zamknięte, </a:t>
            </a:r>
            <a:endParaRPr lang="pl-PL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1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rzwi ewakuacyjne </a:t>
            </a:r>
            <a:r>
              <a:rPr lang="pl-PL" sz="1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objęte kontrolą dostępu – odblokowane, </a:t>
            </a:r>
            <a:endParaRPr lang="pl-PL" sz="18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1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ontrola dostępu na drzwiach  ewakuacyjnych zdjęta,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DSO uruchomione w określonej strefie pożarowej,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dźwigi </a:t>
            </a:r>
            <a:r>
              <a:rPr lang="pl-PL" sz="18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osobowe – sprowadzone </a:t>
            </a:r>
            <a:r>
              <a:rPr lang="pl-PL" sz="18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poziom ewakuacyjny,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klapy </a:t>
            </a:r>
            <a:r>
              <a:rPr lang="pl-PL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ppożarowe</a:t>
            </a:r>
            <a:r>
              <a:rPr lang="pl-P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odcinające </a:t>
            </a:r>
            <a:r>
              <a:rPr lang="pl-PL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układach </a:t>
            </a:r>
            <a:r>
              <a:rPr lang="pl-P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wentylacji i na granicy stref pożarowych </a:t>
            </a:r>
            <a:r>
              <a:rPr lang="pl-PL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zamknięte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klapy </a:t>
            </a:r>
            <a:r>
              <a:rPr lang="pl-PL" sz="1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ppożarowe</a:t>
            </a:r>
            <a:r>
              <a:rPr lang="pl-PL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dymowe  - z</a:t>
            </a:r>
            <a:r>
              <a:rPr lang="pl-PL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mknięte/otwarte  w zależności </a:t>
            </a:r>
            <a:r>
              <a:rPr lang="pl-PL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pl-PL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funkcji w określonym obszarze wentylacji oddymiającej (np. kondygnacja w </a:t>
            </a:r>
            <a:r>
              <a:rPr lang="pl-PL" sz="18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budynkuW</a:t>
            </a:r>
            <a:r>
              <a:rPr lang="pl-PL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lub WW)</a:t>
            </a:r>
            <a:endParaRPr lang="pl-PL" sz="18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78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Sterowanie  a integracja systemów</a:t>
            </a:r>
          </a:p>
          <a:p>
            <a:pPr marL="0" indent="0">
              <a:buNone/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WAŻNE - centrala SSP w przypadku rozbudowanych systemów pożarowych jak np. budynek wysoki czy wysokościowy  nie może być (nie powinna) wykorzystana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bezpośredniego sterowania (brak możliwości technicznych) a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jedynie do przekazu sygnału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właściwej centrali sterującej danym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urządzeniem np. centrala oddymiania, DSO, centralki sterowania kurtynami dymowymi, elektro-trzymacze drzwi na drogach  ewakuacyjnych, panele sterowania dynamicznym oświetleniem ewakuacyjnym </a:t>
            </a:r>
            <a:endParaRPr lang="pl-P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Wymiana sygnałów sterujących pomiędzy centralą SSP a elementami wykonawczymi powinna odbywać się poprzez:</a:t>
            </a:r>
          </a:p>
          <a:p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Moduły sterujące (</a:t>
            </a:r>
            <a:r>
              <a:rPr lang="pl-PL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zasterowanie</a:t>
            </a:r>
            <a:r>
              <a:rPr lang="pl-P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pojedynczego elementu)</a:t>
            </a:r>
          </a:p>
          <a:p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Interfejsy 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rzekaźnikowe (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UIP) pozwalają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proste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sterowanie dwustanowe 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potwierdzenie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realizacji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 są 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nadzorowane ze względu na ciągłość połączeń.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</a:t>
            </a:r>
            <a:r>
              <a:rPr lang="pl-PL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wymagają dwustronnych uzgodnień i zgody na integrację </a:t>
            </a:r>
            <a:r>
              <a:rPr lang="pl-PL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urządzeń pochodzących od różnych producentów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Łącza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cyfrowe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pozwalają na pełną kontrolę stanu, zasilania i wykonania lub nie zadanej funkcji/położenia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jednak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ściśle 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określonym zakresie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podstawie ustaleń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 producentami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integrowanych urządzeń. Dlatego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niektóre systemy ppoż. będą mogły jedynie przekazać informacje o swoim statusie, inne z kolei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zapewnią pełną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kontrolę większości wykonywanych funkcji. </a:t>
            </a:r>
            <a:endParaRPr lang="pl-PL" sz="1900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większości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integratory 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obsługują standardowe </a:t>
            </a:r>
            <a:r>
              <a:rPr lang="pl-PL" sz="19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interfejsy takie jak  </a:t>
            </a:r>
            <a:r>
              <a:rPr lang="pl-PL" sz="19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BACnet</a:t>
            </a:r>
            <a:r>
              <a:rPr lang="pl-PL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OPC, MODBUS, DB.</a:t>
            </a: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5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Konieczność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zastosowania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SYSTEMU INTEGRACJI 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budynku powinna wynika z założeń  projektowych ochrony budynku w tym ochrony przeciwpożarowej. </a:t>
            </a:r>
          </a:p>
          <a:p>
            <a:pPr marL="0" indent="0" algn="just">
              <a:buNone/>
            </a:pPr>
            <a:r>
              <a:rPr lang="pl-PL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Scenariusz</a:t>
            </a:r>
            <a:r>
              <a:rPr lang="pl-PL" sz="1800" b="1" dirty="0">
                <a:solidFill>
                  <a:srgbClr val="0000FF"/>
                </a:solidFill>
                <a:cs typeface="Arial" panose="020B0604020202020204" pitchFamily="34" charset="0"/>
              </a:rPr>
              <a:t>, oprócz typowych, przewidywalnych </a:t>
            </a:r>
            <a:r>
              <a:rPr lang="pl-PL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przypadków rozwoju pożaru i wynikających  z tego doboru urządzeń przeciwpożarowych oraz sterowania nimi i wyposażeniem </a:t>
            </a:r>
            <a:r>
              <a:rPr lang="pl-PL" sz="1800" b="1" dirty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pl-PL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echnicznym budynku , </a:t>
            </a:r>
            <a:r>
              <a:rPr lang="pl-PL" sz="1800" b="1" dirty="0">
                <a:solidFill>
                  <a:srgbClr val="0000FF"/>
                </a:solidFill>
                <a:cs typeface="Arial" panose="020B0604020202020204" pitchFamily="34" charset="0"/>
              </a:rPr>
              <a:t>powinien uwzględniać sytuacje awaryjne, nietypowe, </a:t>
            </a:r>
            <a:r>
              <a:rPr lang="pl-PL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które nie mogą być  „zaszyte” w pamięć centrali SSP a co za tym idzie centrala SSP z </a:t>
            </a:r>
            <a:r>
              <a:rPr lang="pl-PL" sz="1800" b="1" dirty="0">
                <a:solidFill>
                  <a:srgbClr val="0000FF"/>
                </a:solidFill>
                <a:cs typeface="Arial" panose="020B0604020202020204" pitchFamily="34" charset="0"/>
              </a:rPr>
              <a:t>obsługą </a:t>
            </a:r>
            <a:r>
              <a:rPr lang="pl-PL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takich sytuacji nie poradzi sobie a tym bardziej operator </a:t>
            </a:r>
            <a:r>
              <a:rPr lang="pl-PL" sz="1800" b="1" dirty="0">
                <a:solidFill>
                  <a:srgbClr val="0000FF"/>
                </a:solidFill>
                <a:cs typeface="Arial" panose="020B0604020202020204" pitchFamily="34" charset="0"/>
              </a:rPr>
              <a:t>centrali. </a:t>
            </a:r>
            <a:endParaRPr lang="pl-PL" sz="1800" b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Zintegrowanie wszystkich systemów bezpieczeństwa i technicznych poprzez  SI np. BMS pozwoli na pełną </a:t>
            </a:r>
            <a:r>
              <a:rPr lang="pl-PL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ontrolę </a:t>
            </a:r>
            <a:r>
              <a:rPr lang="pl-PL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zainstalowanymi </a:t>
            </a:r>
            <a:r>
              <a:rPr lang="pl-PL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obiekcie 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urządzeniami przeciwpożarowymi i technicznymi zw. z eksploatacja budynku.</a:t>
            </a:r>
          </a:p>
          <a:p>
            <a:pPr marL="0" indent="0">
              <a:buNone/>
            </a:pPr>
            <a:endParaRPr lang="pl-PL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Pozwala to bardziej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skutecznie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wykorzystywać systemy, urządzenia i instalacje w warunkach pożaru w tym w sytuacji nietypowej przez Personel Uprawniony do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walki z pożarem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czasu przybycia jednostek straży pożarnej .</a:t>
            </a: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Zintegrowanie systemów budynkowych i </a:t>
            </a:r>
            <a:r>
              <a:rPr lang="pl-PL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ppożarowych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 możliwością kontroli i nadzoru wraz z możliwością ingerencji w poszczególne dopuszczone obszary w zakresie zmiany ich  stanu i włączania oraz wyłączania pozwala na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efektywne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wykorzystanie urz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ądzeń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przeciwpożarowych budynku przez jednostki straży pożarnej.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</a:t>
            </a:r>
            <a:r>
              <a:rPr lang="pl-PL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ppożarową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5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65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Aby poprawnie zintegrować urządzenia przeciwpożarowe, instalacje i urządzenia bezpieczeństwa, instalacje i urządzenie techniczne budynkowe zw. z jego zwykłą eksploatacją w jeden systemy należy:</a:t>
            </a:r>
          </a:p>
          <a:p>
            <a:pPr marL="0" indent="0">
              <a:buNone/>
            </a:pPr>
            <a:r>
              <a:rPr lang="pl-PL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 </a:t>
            </a:r>
            <a:r>
              <a:rPr lang="pl-PL" sz="18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Opracować koncepcję bezpieczeństwa pożarowego i ogólnego    budynku w       …..zależności od jego parametrów , funkcji i zastosowanych  rozwiązań </a:t>
            </a:r>
          </a:p>
          <a:p>
            <a:pPr marL="0" indent="0">
              <a:buNone/>
            </a:pPr>
            <a:r>
              <a:rPr lang="pl-PL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</a:t>
            </a: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pl-PL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Wykonać scenariusz pożarowy i projekt integracji 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   </a:t>
            </a:r>
            <a:r>
              <a:rPr lang="pl-PL" sz="19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Zastosować do zintegrowania tylko dedykowane urządzenia posiadające ….. odpowiednie i wymagane dokumenty formalno-prawne </a:t>
            </a:r>
            <a:r>
              <a:rPr lang="pl-PL" sz="16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pl-PL" sz="17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aprobata lub </a:t>
            </a:r>
          </a:p>
          <a:p>
            <a:pPr marL="0" indent="0">
              <a:buNone/>
            </a:pPr>
            <a:r>
              <a:rPr lang="pl-PL" sz="17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         ocena techniczna, certyfikat, deklaracje właściwości użytkowych  producenta,     </a:t>
            </a:r>
            <a:r>
              <a:rPr lang="pl-PL" sz="17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……</a:t>
            </a:r>
            <a:r>
              <a:rPr lang="pl-PL" sz="17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świadectwo dopuszczenia do stosowanie w ochronie przeciwpożarowej)</a:t>
            </a:r>
          </a:p>
          <a:p>
            <a:pPr marL="0" indent="0">
              <a:buNone/>
            </a:pPr>
            <a:r>
              <a:rPr lang="pl-PL" sz="17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   </a:t>
            </a:r>
            <a:r>
              <a:rPr lang="pl-PL" sz="18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Stosować urządzenia i oprogramowanie tylko sprawdzonych producentów</a:t>
            </a:r>
          </a:p>
          <a:p>
            <a:pPr marL="0" indent="0">
              <a:buNone/>
            </a:pPr>
            <a:r>
              <a:rPr lang="pl-PL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   </a:t>
            </a:r>
            <a:r>
              <a:rPr lang="pl-PL" sz="18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Wykonanie i uruchomienie zlecać wyłącznie sprawdzonym firma na </a:t>
            </a:r>
            <a:r>
              <a:rPr lang="pl-PL" sz="18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……</a:t>
            </a:r>
            <a:r>
              <a:rPr lang="pl-PL" sz="18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rynku m. innym na podstawie referencji i opinii – najlepiej użytkowników </a:t>
            </a:r>
            <a:r>
              <a:rPr lang="pl-PL" sz="18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……</a:t>
            </a:r>
            <a:r>
              <a:rPr lang="pl-PL" sz="1800" b="1" dirty="0" smtClean="0">
                <a:latin typeface="Candara" panose="020E0502030303020204" pitchFamily="34" charset="0"/>
                <a:cs typeface="Arial" panose="020B0604020202020204" pitchFamily="34" charset="0"/>
                <a:sym typeface="Wingdings"/>
              </a:rPr>
              <a:t>budynku z systemem integracyjnym </a:t>
            </a:r>
            <a:endParaRPr lang="pl-PL" sz="17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przeciwpożarową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6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systemów bezpieczeństwa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budynkach wysokich i </a:t>
            </a:r>
            <a:r>
              <a:rPr lang="pl-P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wysokościowych - wpływ na ochronę przeciwpożarową obiektu  </a:t>
            </a:r>
            <a:endParaRPr lang="pl-P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zawartości 4"/>
          <p:cNvSpPr txBox="1">
            <a:spLocks noGrp="1"/>
          </p:cNvSpPr>
          <p:nvPr>
            <p:ph idx="1"/>
          </p:nvPr>
        </p:nvSpPr>
        <p:spPr>
          <a:xfrm>
            <a:off x="457200" y="2060575"/>
            <a:ext cx="8229600" cy="42780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pl-PL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Dziękuje za uwagę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l-PL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mgr inż. Ryszard Stępkowski</a:t>
            </a:r>
          </a:p>
          <a:p>
            <a:pPr algn="ctr">
              <a:spcBef>
                <a:spcPct val="0"/>
              </a:spcBef>
            </a:pPr>
            <a:endParaRPr lang="pl-PL" sz="800" b="1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Rzeczoznawca ds. Zabezpieczeń Przeciwpożarowych</a:t>
            </a:r>
          </a:p>
          <a:p>
            <a:pPr marL="0" indent="0">
              <a:buNone/>
            </a:pP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Rzeczoznawca Stowarzyszenia Inżynierów i Techników Pożarnictwa</a:t>
            </a:r>
          </a:p>
          <a:p>
            <a:pPr marL="0" indent="0">
              <a:buNone/>
            </a:pP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Członek Stowarzyszenia Inżynierów Bezpieczeństwa Pożarowego (SFPE - The </a:t>
            </a:r>
            <a:r>
              <a:rPr lang="pl-PL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Oddział Polska) Biegły Sądowy z Zakresu Pożarnictwa</a:t>
            </a:r>
          </a:p>
          <a:p>
            <a:pPr marL="0" indent="0">
              <a:buNone/>
            </a:pPr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Wykładowca Politechniki Świętokrzyskiej w Kielcach</a:t>
            </a:r>
          </a:p>
          <a:p>
            <a:endParaRPr lang="pl-PL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400" i="1" u="sng" spc="-100" dirty="0" smtClean="0">
                <a:solidFill>
                  <a:srgbClr val="33CCFF"/>
                </a:solidFill>
                <a:latin typeface="Arial Black"/>
                <a:ea typeface="Times New Roman"/>
                <a:cs typeface="Times New Roman"/>
              </a:rPr>
              <a:t>Ex</a:t>
            </a:r>
            <a:r>
              <a:rPr lang="pl-PL" sz="1400" i="1" spc="-100" dirty="0" smtClean="0">
                <a:solidFill>
                  <a:srgbClr val="33CCFF"/>
                </a:solidFill>
                <a:latin typeface="Arial Black"/>
                <a:ea typeface="Times New Roman"/>
                <a:cs typeface="Times New Roman"/>
              </a:rPr>
              <a:t>p</a:t>
            </a:r>
            <a:r>
              <a:rPr lang="pl-PL" sz="1400" i="1" u="sng" spc="-100" dirty="0" smtClean="0">
                <a:solidFill>
                  <a:srgbClr val="33CCFF"/>
                </a:solidFill>
                <a:latin typeface="Arial Black"/>
                <a:ea typeface="Times New Roman"/>
                <a:cs typeface="Times New Roman"/>
              </a:rPr>
              <a:t>Ert </a:t>
            </a:r>
            <a:r>
              <a:rPr lang="pl-PL" sz="1200" i="1" spc="-100" dirty="0" smtClean="0">
                <a:solidFill>
                  <a:srgbClr val="33CCFF"/>
                </a:solidFill>
                <a:latin typeface="Arial Black"/>
                <a:ea typeface="Times New Roman"/>
                <a:cs typeface="Times New Roman"/>
              </a:rPr>
              <a:t>  </a:t>
            </a:r>
            <a:r>
              <a:rPr lang="pl-PL" sz="1400" b="1" dirty="0" smtClean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Biuro Techniczne Ochrony Przeciwpożarowe</a:t>
            </a:r>
            <a:endParaRPr lang="pl-PL" sz="1400" dirty="0" smtClean="0">
              <a:solidFill>
                <a:srgbClr val="33CC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100" b="1" dirty="0" smtClean="0">
                <a:solidFill>
                  <a:srgbClr val="33CCFF"/>
                </a:solidFill>
                <a:latin typeface="Arial Narrow"/>
                <a:ea typeface="Times New Roman"/>
                <a:cs typeface="Times New Roman"/>
              </a:rPr>
              <a:t>25-363 </a:t>
            </a:r>
            <a:r>
              <a:rPr lang="pl-PL" sz="1100" b="1" dirty="0" smtClean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Kielce, ul. Wesoła 51 lok. 614 VI 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100" b="1" dirty="0" smtClean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tel. 509-339-019; fax 41/34-70-144; e-mail: </a:t>
            </a:r>
          </a:p>
          <a:p>
            <a:pPr marL="0" indent="0">
              <a:buNone/>
            </a:pPr>
            <a:r>
              <a:rPr lang="pl-PL" sz="1100" b="1" dirty="0" smtClean="0">
                <a:solidFill>
                  <a:srgbClr val="33CCFF"/>
                </a:solidFill>
                <a:latin typeface="Arial" pitchFamily="34" charset="0"/>
                <a:cs typeface="Arial" pitchFamily="34" charset="0"/>
              </a:rPr>
              <a:t>expertpoz@op.pl </a:t>
            </a:r>
            <a:r>
              <a:rPr lang="en-US" sz="1100" b="1" dirty="0" smtClean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www.pozarnictwo.com.pl</a:t>
            </a:r>
            <a:r>
              <a:rPr lang="pl-PL" sz="1100" b="1" dirty="0" smtClean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</a:p>
          <a:p>
            <a:pPr marL="0" indent="0">
              <a:buNone/>
            </a:pP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Łochów</a:t>
            </a:r>
            <a:r>
              <a:rPr lang="pl-PL" sz="24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24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wrzesień 2019 </a:t>
            </a: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r. </a:t>
            </a:r>
            <a:r>
              <a:rPr lang="pl-PL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                                                                     </a:t>
            </a:r>
            <a:endParaRPr lang="pl-PL" sz="20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2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Zintegrowany system bezpieczeństwa to połączenie różnych oddzielnych systemów. Łączenie (zintegrowanie) powinno odbywać się na bazie sprzętu, oprogramowania i środków transmisji danych poprzez  interfejsy. </a:t>
            </a:r>
            <a:endParaRPr lang="pl-PL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Procesy akwizycji </a:t>
            </a: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w takim systemie różnych danych, sterowania i przetwarzania informacji wymagają odpowiedniej zaawansowanej infrastruktury technicznej. </a:t>
            </a:r>
            <a:endParaRPr lang="pl-PL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Zbieranie </a:t>
            </a:r>
            <a:r>
              <a:rPr lang="pl-PL" sz="4500" dirty="0">
                <a:latin typeface="Arial" panose="020B0604020202020204" pitchFamily="34" charset="0"/>
                <a:cs typeface="Arial" panose="020B0604020202020204" pitchFamily="34" charset="0"/>
              </a:rPr>
              <a:t>i przetwarzanie danych w systemie zintegrowanym można podzielić na dwie kategorie</a:t>
            </a:r>
            <a:r>
              <a:rPr lang="pl-P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pl-PL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800" b="1" dirty="0">
                <a:latin typeface="Arial" panose="020B0604020202020204" pitchFamily="34" charset="0"/>
                <a:cs typeface="Arial" panose="020B0604020202020204" pitchFamily="34" charset="0"/>
              </a:rPr>
              <a:t>Pierwsza kategoria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 – to systemy funkcjonalne (rodzajowe), spełniające podstawowe zadania zapewnienia bezpieczeństwa budynku np. sygnalizacja pożaru, zarządzania dystrybucją energii, sterowanie wentylacja i klimatyzacją   komfortem, organizujące przepływ informacji </a:t>
            </a:r>
            <a:r>
              <a:rPr lang="pl-P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i danych 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itp</a:t>
            </a:r>
            <a:r>
              <a:rPr lang="pl-P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800" b="1" dirty="0">
                <a:latin typeface="Arial" panose="020B0604020202020204" pitchFamily="34" charset="0"/>
                <a:cs typeface="Arial" panose="020B0604020202020204" pitchFamily="34" charset="0"/>
              </a:rPr>
              <a:t>Druga kategoria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 – to systemy wykonujące akwizycję danych i pomiarów, przetwarzanie informacji dla potrzeb sterowania i zarządzania, tworzące raporty i archiwizujące dane oraz umożliwiające wizualizację procesów i </a:t>
            </a:r>
            <a:r>
              <a:rPr lang="pl-P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stanów </a:t>
            </a:r>
            <a:r>
              <a:rPr lang="pl-PL" sz="3800" dirty="0">
                <a:latin typeface="Arial" panose="020B0604020202020204" pitchFamily="34" charset="0"/>
                <a:cs typeface="Arial" panose="020B0604020202020204" pitchFamily="34" charset="0"/>
              </a:rPr>
              <a:t>urządzeń ni  systemów podrzędnych w budynku. </a:t>
            </a:r>
            <a:endParaRPr lang="pl-PL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100" b="1" dirty="0" smtClean="0"/>
          </a:p>
          <a:p>
            <a:pPr marL="0" indent="0">
              <a:buNone/>
            </a:pPr>
            <a:r>
              <a:rPr lang="pl-P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Akwizycja 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danych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(pot. zbieranie 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danych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) – pierwszy etap przetwarzania 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danych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polegający na ich przygotowaniu do dalszej obróbki czy interpretacji; obejmuje on m.in. rejestrowanie, próbkowanie czy kwantowanie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(dzielenie ciągłego zbioru sygnału na skończona liczbę </a:t>
            </a:r>
            <a:r>
              <a:rPr lang="pl-PL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przedzialów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pl-P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danych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w dowolnej postaci, często różnorakich sygnałów, np. w postaci falowej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27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Historycznie w automatyce pierwsze były niezależne obwody (pętle) regulacji, a następnie systemy zcentralizowane, opierające się na jednym komputerze. </a:t>
            </a:r>
            <a:endParaRPr lang="pl-P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automatyce budynkowej na początku stosowano </a:t>
            </a: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bez procesorowe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, niezależne układy funkcjonalne np. instalacja wykrywania pożaru, kontroli dostępu itd.). </a:t>
            </a:r>
            <a:endParaRPr lang="pl-P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Kolejnym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etapem było wyposażenie takich </a:t>
            </a: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układów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(pętli) we własne procesory umożliwiające lokalne przetwarzanie informacji i sterowania. </a:t>
            </a:r>
            <a:endParaRPr lang="pl-PL" dirty="0"/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1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Proces integracji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systemów bezpieczeństwa polega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na współdziałaniu poszczególnych autonomicznych pod względem pełnionych funkcji w obiekcie instalacji w jeden system realizujący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ustalone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zadania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przez poszczególne komponenty systemu (SSP, DSO, Oddymianie, kontrola dostępu, zarządzanie energią, zarządzanie oświetleniem, CO itp.)</a:t>
            </a:r>
          </a:p>
          <a:p>
            <a:pPr marL="0" indent="0">
              <a:buNone/>
            </a:pPr>
            <a:endParaRPr lang="pl-PL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Integracja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autonomicznych systemów może odbywać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się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poprzez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1.Realizację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funkcji przypisanych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poszczególnych systemów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przez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jeden i ten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sam układ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sterujący </a:t>
            </a:r>
            <a:r>
              <a:rPr lang="pl-PL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nieodpowiednie dla urządzeń pożarowych za wyjątkiem platform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sprzętowo-programowych posiadających  świadectwa dopuszczenia CNBOP np.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ARGUS </a:t>
            </a:r>
            <a:r>
              <a:rPr lang="pl-P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RV firmy </a:t>
            </a:r>
            <a:r>
              <a:rPr lang="pl-PL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Telbud</a:t>
            </a:r>
            <a:r>
              <a:rPr lang="pl-P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z Poznania, GEMOS firmy </a:t>
            </a:r>
            <a:r>
              <a:rPr lang="pl-PL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ElaCompil</a:t>
            </a:r>
            <a:r>
              <a:rPr lang="pl-PL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z Poznania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2. Współdzielenie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przez systemy elementów detekcyjnych 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wykonawczych </a:t>
            </a:r>
            <a:r>
              <a:rPr lang="pl-PL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nieodpowiednie dla urządzeń </a:t>
            </a:r>
            <a:r>
              <a:rPr lang="pl-PL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pożarowych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3. Wymianę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informacji pomiędzy autonomicznymi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systemami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odpowiednie </a:t>
            </a:r>
            <a:r>
              <a:rPr lang="pl-PL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urządzeń </a:t>
            </a:r>
            <a:r>
              <a:rPr lang="pl-PL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pożarowych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Integracja różnych  systemów i urządzeń w budynku najczęściej realizowana jest  w oparciu o system </a:t>
            </a: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KNX 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worldwide STANDARD for home and building control, KNX Association International, 2017, https://www.knx.org.</a:t>
            </a:r>
            <a:endParaRPr lang="pl-PL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realizacji procesu integracji systemów w budynku opracowano narzędzie BMS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/>
              <a:t>(</a:t>
            </a:r>
            <a:r>
              <a:rPr lang="pl-PL" sz="2000" b="1" i="1" dirty="0" err="1" smtClean="0"/>
              <a:t>Building</a:t>
            </a:r>
            <a:r>
              <a:rPr lang="pl-PL" sz="2000" b="1" i="1" dirty="0" smtClean="0"/>
              <a:t> </a:t>
            </a:r>
            <a:r>
              <a:rPr lang="pl-PL" sz="2000" b="1" i="1" dirty="0"/>
              <a:t>Management </a:t>
            </a:r>
            <a:r>
              <a:rPr lang="pl-PL" sz="2000" b="1" i="1" dirty="0" smtClean="0"/>
              <a:t>System</a:t>
            </a:r>
            <a:r>
              <a:rPr lang="pl-PL" sz="2000" i="1" dirty="0" smtClean="0"/>
              <a:t>)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tj. program  służący do połączenia systemów, instalacji i urządzeń w jeden system który steruje i kontroluje oraz nadzoruje całą technikę budynkową.   </a:t>
            </a:r>
            <a:r>
              <a:rPr lang="pl-PL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Do techniki budynkowej zaliczamy m. innymi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1800" dirty="0"/>
          </a:p>
          <a:p>
            <a:pPr marL="0" indent="0">
              <a:buNone/>
            </a:pPr>
            <a:r>
              <a:rPr lang="pl-PL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sygnalizacji 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pożaru, DSO, oddymianie, systemy nadciśnieniowe ochrony klatek i przedsionków przeciwpożarowych, klapy odcinające przeciwpożarowe i dymowe, bramy i drzwi przeciwpożarowe sterowane, kurtyny dymowe ruchome, systemy gaszenia, </a:t>
            </a:r>
            <a:r>
              <a:rPr lang="pl-PL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wiatła awaryjne ewakuacyjne</a:t>
            </a:r>
            <a:endParaRPr lang="pl-PL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sygnalizacji włamania i </a:t>
            </a: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napadu;  </a:t>
            </a:r>
            <a:r>
              <a:rPr lang="pl-PL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kontroli dostępu </a:t>
            </a:r>
            <a:endParaRPr lang="pl-PL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monitoringu </a:t>
            </a: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CCTV;  Systemy audiowizualne</a:t>
            </a:r>
            <a:endParaRPr lang="pl-PL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Systemy </a:t>
            </a:r>
            <a:r>
              <a:rPr lang="pl-PL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monitoringu instalacji technologicznych </a:t>
            </a:r>
            <a:endParaRPr lang="pl-PL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alarmu głosowego dla potrzeb innych niż pożar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sterowania wentylacją, klimatyzacją, ogrzewaniem, wilgotnością (komfortem cieplnym)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Sterowanie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dystrybucją energii cieplnej i chłodniczej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Sterowanie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oświetleniem (użytkowe, administracyjne,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nocne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i żaluzjami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okiennymi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Sterowanie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dystrybucją energii elektrycznej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Systemy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monitoringu i zdalnego odczytu zużycia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mediów</a:t>
            </a:r>
          </a:p>
          <a:p>
            <a:pPr marL="0" indent="0">
              <a:buNone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Instalacje i systemy zapisane kolorem 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zaliczamy do sy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temów bezpieczeństwa budynku</a:t>
            </a:r>
            <a:endParaRPr lang="pl-PL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8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2"/>
          </a:lnRef>
          <a:fillRef idx="1003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/>
              <a:t>Integracja </a:t>
            </a:r>
            <a:r>
              <a:rPr lang="pl-PL" sz="2800" b="1" dirty="0"/>
              <a:t>systemów bezpieczeństwa </a:t>
            </a:r>
            <a:r>
              <a:rPr lang="pl-PL" sz="2800" b="1" dirty="0" smtClean="0"/>
              <a:t>w </a:t>
            </a:r>
            <a:r>
              <a:rPr lang="pl-PL" sz="2800" b="1" dirty="0"/>
              <a:t>budynkach wysokich i </a:t>
            </a:r>
            <a:r>
              <a:rPr lang="pl-PL" sz="2800" b="1" dirty="0" smtClean="0"/>
              <a:t>wysokościowych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ymbol zastępczy zawartości 6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606" t="25926" r="38324" b="21429"/>
          <a:stretch/>
        </p:blipFill>
        <p:spPr bwMode="auto">
          <a:xfrm>
            <a:off x="539552" y="1628800"/>
            <a:ext cx="4752528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49168" y="2276872"/>
            <a:ext cx="286059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Typowa struktura funkcjonalna systemu zintegrowanego w budynku. Zaznaczono najczęściej występujące podsystemy, urządzenia, instalacje funkcjonalne. W  każdym budynku może wystąpić  szersze spectrum integrowanych  elementów lub – w przypadku niewielkich  budynku ich zredukowanie do niezbędnych. Integracja wystąpi gdy mamy co  najmniej 2 systemy, urządzenia lub instalacje.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C530-EBFA-4141-B49A-5E70EFF06BB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0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1812</TotalTime>
  <Words>5088</Words>
  <Application>Microsoft Office PowerPoint</Application>
  <PresentationFormat>Pokaz na ekranie (4:3)</PresentationFormat>
  <Paragraphs>546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60" baseType="lpstr">
      <vt:lpstr>Arial</vt:lpstr>
      <vt:lpstr>Arial Black</vt:lpstr>
      <vt:lpstr>Arial Narrow</vt:lpstr>
      <vt:lpstr>Calibri</vt:lpstr>
      <vt:lpstr>Cambria</vt:lpstr>
      <vt:lpstr>Candara</vt:lpstr>
      <vt:lpstr>Courier New</vt:lpstr>
      <vt:lpstr>Tahoma</vt:lpstr>
      <vt:lpstr>Times New Roman</vt:lpstr>
      <vt:lpstr>Wingdings</vt:lpstr>
      <vt:lpstr>Wingdings 3</vt:lpstr>
      <vt:lpstr>Motyw pakietu Office</vt:lpstr>
      <vt:lpstr>Prezentacja programu PowerPoint</vt:lpstr>
      <vt:lpstr>Budynki wysokościowe Warszawa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 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 poziom i sposób zintegrowania</vt:lpstr>
      <vt:lpstr>Integracja systemów bezpieczeństwa w budynkach wysokich i wysokościowych poziom i sposób zintegrowania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Integracja systemów bezpieczeństwa w budynkach wysokich i wysokościowych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– wpływ na ochronę przeciwpożarową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ppożarową obiektu   </vt:lpstr>
      <vt:lpstr> Integracja systemów bezpieczeństwa w budynkach wysokich i wysokościowych - wpływ na ochronę przeciwpożarową obiektu   </vt:lpstr>
      <vt:lpstr> Integracja systemów bezpieczeństwa w budynkach wysokich i wysokościowych - wpływ na ochronę przeciwpożarową obiektu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Ryszard</cp:lastModifiedBy>
  <cp:revision>127</cp:revision>
  <dcterms:created xsi:type="dcterms:W3CDTF">2018-11-03T11:44:57Z</dcterms:created>
  <dcterms:modified xsi:type="dcterms:W3CDTF">2019-09-19T21:52:53Z</dcterms:modified>
</cp:coreProperties>
</file>